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0" r:id="rId1"/>
  </p:sldMasterIdLst>
  <p:notesMasterIdLst>
    <p:notesMasterId r:id="rId26"/>
  </p:notesMasterIdLst>
  <p:handoutMasterIdLst>
    <p:handoutMasterId r:id="rId27"/>
  </p:handoutMasterIdLst>
  <p:sldIdLst>
    <p:sldId id="256" r:id="rId2"/>
    <p:sldId id="257" r:id="rId3"/>
    <p:sldId id="271" r:id="rId4"/>
    <p:sldId id="265" r:id="rId5"/>
    <p:sldId id="266" r:id="rId6"/>
    <p:sldId id="288" r:id="rId7"/>
    <p:sldId id="289" r:id="rId8"/>
    <p:sldId id="290" r:id="rId9"/>
    <p:sldId id="269" r:id="rId10"/>
    <p:sldId id="270" r:id="rId11"/>
    <p:sldId id="285" r:id="rId12"/>
    <p:sldId id="286" r:id="rId13"/>
    <p:sldId id="287" r:id="rId14"/>
    <p:sldId id="276" r:id="rId15"/>
    <p:sldId id="268" r:id="rId16"/>
    <p:sldId id="272" r:id="rId17"/>
    <p:sldId id="261" r:id="rId18"/>
    <p:sldId id="283" r:id="rId19"/>
    <p:sldId id="260" r:id="rId20"/>
    <p:sldId id="262" r:id="rId21"/>
    <p:sldId id="278" r:id="rId22"/>
    <p:sldId id="279" r:id="rId23"/>
    <p:sldId id="284" r:id="rId24"/>
    <p:sldId id="280" r:id="rId25"/>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Style moyen 4 - Accentuation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623" autoAdjust="0"/>
  </p:normalViewPr>
  <p:slideViewPr>
    <p:cSldViewPr>
      <p:cViewPr>
        <p:scale>
          <a:sx n="150" d="100"/>
          <a:sy n="150" d="100"/>
        </p:scale>
        <p:origin x="-360" y="4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handoutMaster" Target="handoutMasters/handoutMaster1.xml"/><Relationship Id="rId28" Type="http://schemas.openxmlformats.org/officeDocument/2006/relationships/printerSettings" Target="printerSettings/printerSettings1.bin"/><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CB56628-09A6-AE4A-8AE7-90A4891AF4E4}" type="datetimeFigureOut">
              <a:rPr lang="en-US" smtClean="0"/>
              <a:pPr/>
              <a:t>04/03/2014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845367D-D7EA-9740-854C-9078272F1928}" type="slidenum">
              <a:rPr lang="en-US" smtClean="0"/>
              <a:pPr/>
              <a:t>‹#›</a:t>
            </a:fld>
            <a:endParaRPr lang="en-US"/>
          </a:p>
        </p:txBody>
      </p:sp>
    </p:spTree>
    <p:extLst>
      <p:ext uri="{BB962C8B-B14F-4D97-AF65-F5344CB8AC3E}">
        <p14:creationId xmlns:p14="http://schemas.microsoft.com/office/powerpoint/2010/main" val="2355684378"/>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E0BECA-D9CB-4E01-BEFD-F7B1B02FAD18}" type="datetimeFigureOut">
              <a:rPr lang="fr-FR" smtClean="0"/>
              <a:pPr/>
              <a:t>04/03/2014</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6733E8-531F-47B0-AA95-BF2D26AB1ACC}" type="slidenum">
              <a:rPr lang="fr-FR" smtClean="0"/>
              <a:pPr/>
              <a:t>‹#›</a:t>
            </a:fld>
            <a:endParaRPr lang="fr-FR"/>
          </a:p>
        </p:txBody>
      </p:sp>
    </p:spTree>
    <p:extLst>
      <p:ext uri="{BB962C8B-B14F-4D97-AF65-F5344CB8AC3E}">
        <p14:creationId xmlns:p14="http://schemas.microsoft.com/office/powerpoint/2010/main" val="289588582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1</a:t>
            </a:fld>
            <a:endParaRPr lang="fr-FR"/>
          </a:p>
        </p:txBody>
      </p:sp>
    </p:spTree>
    <p:extLst>
      <p:ext uri="{BB962C8B-B14F-4D97-AF65-F5344CB8AC3E}">
        <p14:creationId xmlns:p14="http://schemas.microsoft.com/office/powerpoint/2010/main" val="8854704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15</a:t>
            </a:fld>
            <a:endParaRPr lang="fr-F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*La licence gratuite aura moins de fonctionnalités que la licence </a:t>
            </a:r>
            <a:r>
              <a:rPr lang="fr-FR" baseline="0" smtClean="0"/>
              <a:t>payante.</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pPr>
              <a:buNone/>
            </a:pPr>
            <a:r>
              <a:rPr lang="fr-FR" dirty="0" smtClean="0"/>
              <a:t>Les personnes ayant payé 280$ et souhaitant passer au forfait 350$, ne payeront que la différence, à un prix avantageux, soit 30$ de plus au lieu de 70$.</a:t>
            </a:r>
          </a:p>
          <a:p>
            <a:pPr>
              <a:buNone/>
            </a:pPr>
            <a:r>
              <a:rPr lang="fr-FR" dirty="0" smtClean="0"/>
              <a:t>Dans le cas où la licence gratuite simple est utilisée à des fins commerciales, l’utilisateur se verra dans l’obligation de payer le prix de la licence de la version utilisée.</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pPr>
              <a:buFont typeface="Arial" charset="0"/>
              <a:buNone/>
            </a:pP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16</a:t>
            </a:fld>
            <a:endParaRPr lang="fr-F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92500"/>
          </a:bodyPr>
          <a:lstStyle/>
          <a:p>
            <a:r>
              <a:rPr lang="fr-FR" b="1" dirty="0" smtClean="0"/>
              <a:t>Forces:</a:t>
            </a:r>
          </a:p>
          <a:p>
            <a:endParaRPr lang="fr-FR" b="1" dirty="0" smtClean="0"/>
          </a:p>
          <a:p>
            <a:r>
              <a:rPr lang="fr-FR" b="0" dirty="0" smtClean="0"/>
              <a:t>Portage sur toutes les plateformes (linux,</a:t>
            </a:r>
            <a:r>
              <a:rPr lang="fr-FR" b="0" baseline="0" dirty="0" smtClean="0"/>
              <a:t> mac OS X, Windows, Mobiles) : L’étude du marché et les avis des internautes nous ont démontré que le support de toutes les plateformes serait un idéal. En effet, les utilisateurs Linux sont très souvent oubliés alors qu’aujourd’hui on voit arriver le fameux </a:t>
            </a:r>
            <a:r>
              <a:rPr lang="fr-FR" b="0" baseline="0" dirty="0" err="1" smtClean="0"/>
              <a:t>Steam</a:t>
            </a:r>
            <a:r>
              <a:rPr lang="fr-FR" b="0" baseline="0" dirty="0" smtClean="0"/>
              <a:t> OS basé sur Linux et qui nous laisse pressentir un grand succès. En plus d’être développé sur les plateformes Windows et Mac OS X, </a:t>
            </a:r>
            <a:r>
              <a:rPr lang="fr-FR" b="0" baseline="0" dirty="0" err="1" smtClean="0"/>
              <a:t>Community</a:t>
            </a:r>
            <a:r>
              <a:rPr lang="fr-FR" b="0" baseline="0" dirty="0" smtClean="0"/>
              <a:t> Play 3D est aujourd’hui compatible avec les distributions Linux sans aucune différence de fonctionnement et toutes les fonctionnalités y sont présentes.</a:t>
            </a:r>
          </a:p>
          <a:p>
            <a:r>
              <a:rPr lang="fr-FR" b="0" baseline="0" dirty="0" smtClean="0"/>
              <a:t>Nous avons adapté </a:t>
            </a:r>
            <a:r>
              <a:rPr lang="fr-FR" b="0" baseline="0" dirty="0" err="1" smtClean="0"/>
              <a:t>Community</a:t>
            </a:r>
            <a:r>
              <a:rPr lang="fr-FR" b="0" baseline="0" dirty="0" smtClean="0"/>
              <a:t> Play 3D sur mobile car aujourd’hui être présent sur le marché du jeu vidéo mobile est une nécessité. Le support de toutes ces plateformes est un énorme plus pour ce projet.</a:t>
            </a:r>
          </a:p>
          <a:p>
            <a:endParaRPr lang="fr-FR" sz="1200" kern="1200" dirty="0" smtClean="0">
              <a:solidFill>
                <a:schemeClr val="tx1"/>
              </a:solidFill>
              <a:latin typeface="+mn-lt"/>
              <a:ea typeface="+mn-ea"/>
              <a:cs typeface="+mn-cs"/>
            </a:endParaRPr>
          </a:p>
          <a:p>
            <a:pPr lvl="0"/>
            <a:r>
              <a:rPr lang="fr-FR" sz="1200" kern="1200" dirty="0" smtClean="0">
                <a:solidFill>
                  <a:schemeClr val="tx1"/>
                </a:solidFill>
                <a:latin typeface="+mn-lt"/>
                <a:ea typeface="+mn-ea"/>
                <a:cs typeface="+mn-cs"/>
              </a:rPr>
              <a:t>Pas de formats propriétaires :</a:t>
            </a:r>
            <a:r>
              <a:rPr lang="fr-FR" sz="1200" kern="1200" baseline="0" dirty="0" smtClean="0">
                <a:solidFill>
                  <a:schemeClr val="tx1"/>
                </a:solidFill>
                <a:latin typeface="+mn-lt"/>
                <a:ea typeface="+mn-ea"/>
                <a:cs typeface="+mn-cs"/>
              </a:rPr>
              <a:t> </a:t>
            </a:r>
            <a:r>
              <a:rPr lang="fr-FR" sz="1200" kern="1200" dirty="0" smtClean="0">
                <a:solidFill>
                  <a:schemeClr val="tx1"/>
                </a:solidFill>
                <a:latin typeface="+mn-lt"/>
                <a:ea typeface="+mn-ea"/>
                <a:cs typeface="+mn-cs"/>
              </a:rPr>
              <a:t>Contrairement aux autres éditeurs, leurs formats propriétaires sont propres à leur moteur en général et proposent donc des plugins pour les logiciels de conception 3D pour l’export.</a:t>
            </a:r>
          </a:p>
          <a:p>
            <a:r>
              <a:rPr lang="fr-FR" sz="1200" kern="1200" dirty="0" smtClean="0">
                <a:solidFill>
                  <a:schemeClr val="tx1"/>
                </a:solidFill>
                <a:latin typeface="+mn-lt"/>
                <a:ea typeface="+mn-ea"/>
                <a:cs typeface="+mn-cs"/>
              </a:rPr>
              <a:t>Pour modéliser un objet (ex : une chaise) on doit utiliser un modeleur 3D, logiciel qui permet de créer des objets</a:t>
            </a:r>
            <a:r>
              <a:rPr lang="fr-FR" sz="1200" kern="1200" baseline="0" dirty="0" smtClean="0">
                <a:solidFill>
                  <a:schemeClr val="tx1"/>
                </a:solidFill>
                <a:latin typeface="+mn-lt"/>
                <a:ea typeface="+mn-ea"/>
                <a:cs typeface="+mn-cs"/>
              </a:rPr>
              <a:t> 3D, avec des outils graphiques très performants.</a:t>
            </a:r>
          </a:p>
          <a:p>
            <a:r>
              <a:rPr lang="fr-FR" sz="1200" kern="1200" dirty="0" smtClean="0">
                <a:solidFill>
                  <a:schemeClr val="tx1"/>
                </a:solidFill>
                <a:latin typeface="+mn-lt"/>
                <a:ea typeface="+mn-ea"/>
                <a:cs typeface="+mn-cs"/>
              </a:rPr>
              <a:t>Si un éditeur de jeux vidéos tient à avoir un format de fichiers 3D propriétaire, alors il faut un programme dit « plugin d’export » pour tous les modeleurs du marché afin</a:t>
            </a:r>
            <a:r>
              <a:rPr lang="fr-FR" sz="1200" kern="1200" baseline="0" dirty="0" smtClean="0">
                <a:solidFill>
                  <a:schemeClr val="tx1"/>
                </a:solidFill>
                <a:latin typeface="+mn-lt"/>
                <a:ea typeface="+mn-ea"/>
                <a:cs typeface="+mn-cs"/>
              </a:rPr>
              <a:t> d’</a:t>
            </a:r>
            <a:r>
              <a:rPr lang="fr-FR" sz="1200" kern="1200" dirty="0" smtClean="0">
                <a:solidFill>
                  <a:schemeClr val="tx1"/>
                </a:solidFill>
                <a:latin typeface="+mn-lt"/>
                <a:ea typeface="+mn-ea"/>
                <a:cs typeface="+mn-cs"/>
              </a:rPr>
              <a:t>exporter l'objet depuis le modeleur vers le format propriétaire.  En vue du nombre important de modeleurs sur le marché, cela nécessiterait énormément de travail</a:t>
            </a:r>
            <a:r>
              <a:rPr lang="fr-FR" sz="1200" kern="1200" baseline="0" dirty="0" smtClean="0">
                <a:solidFill>
                  <a:schemeClr val="tx1"/>
                </a:solidFill>
                <a:latin typeface="+mn-lt"/>
                <a:ea typeface="+mn-ea"/>
                <a:cs typeface="+mn-cs"/>
              </a:rPr>
              <a:t> e</a:t>
            </a:r>
            <a:r>
              <a:rPr lang="fr-FR" sz="1200" kern="1200" dirty="0" smtClean="0">
                <a:solidFill>
                  <a:schemeClr val="tx1"/>
                </a:solidFill>
                <a:latin typeface="+mn-lt"/>
                <a:ea typeface="+mn-ea"/>
                <a:cs typeface="+mn-cs"/>
              </a:rPr>
              <a:t>t les utilisateurs ne peuvent pas créer leurs objets de la façon dont ils veulent les utiliser. Ce concept de non format propriétaire permet aux utilisateurs de garder leur liberté de formats 3D et ainsi de pouvoir les utiliser comme ils le veulent.</a:t>
            </a:r>
            <a:r>
              <a:rPr lang="fr-FR" sz="1200" kern="1200" baseline="0" dirty="0" smtClean="0">
                <a:solidFill>
                  <a:schemeClr val="tx1"/>
                </a:solidFill>
                <a:latin typeface="+mn-lt"/>
                <a:ea typeface="+mn-ea"/>
                <a:cs typeface="+mn-cs"/>
              </a:rPr>
              <a:t> Bien entendu, le système de plugins de </a:t>
            </a:r>
            <a:r>
              <a:rPr lang="fr-FR" sz="1200" kern="1200" baseline="0" dirty="0" err="1" smtClean="0">
                <a:solidFill>
                  <a:schemeClr val="tx1"/>
                </a:solidFill>
                <a:latin typeface="+mn-lt"/>
                <a:ea typeface="+mn-ea"/>
                <a:cs typeface="+mn-cs"/>
              </a:rPr>
              <a:t>Community</a:t>
            </a:r>
            <a:r>
              <a:rPr lang="fr-FR" sz="1200" kern="1200" baseline="0" dirty="0" smtClean="0">
                <a:solidFill>
                  <a:schemeClr val="tx1"/>
                </a:solidFill>
                <a:latin typeface="+mn-lt"/>
                <a:ea typeface="+mn-ea"/>
                <a:cs typeface="+mn-cs"/>
              </a:rPr>
              <a:t> Play 3D permet de créer des formats personnalisés pour l’utilisateur. </a:t>
            </a:r>
            <a:r>
              <a:rPr lang="fr-FR" sz="1200" kern="1200" baseline="0" dirty="0" err="1" smtClean="0">
                <a:solidFill>
                  <a:schemeClr val="tx1"/>
                </a:solidFill>
                <a:latin typeface="+mn-lt"/>
                <a:ea typeface="+mn-ea"/>
                <a:cs typeface="+mn-cs"/>
              </a:rPr>
              <a:t>Community</a:t>
            </a:r>
            <a:r>
              <a:rPr lang="fr-FR" sz="1200" kern="1200" baseline="0" dirty="0" smtClean="0">
                <a:solidFill>
                  <a:schemeClr val="tx1"/>
                </a:solidFill>
                <a:latin typeface="+mn-lt"/>
                <a:ea typeface="+mn-ea"/>
                <a:cs typeface="+mn-cs"/>
              </a:rPr>
              <a:t> Play 3D prend déjà en charge une longue liste de modèles 3D statiques et animés.</a:t>
            </a:r>
            <a:endParaRPr lang="fr-FR" sz="1200" kern="1200" dirty="0" smtClean="0">
              <a:solidFill>
                <a:schemeClr val="tx1"/>
              </a:solidFill>
              <a:latin typeface="+mn-lt"/>
              <a:ea typeface="+mn-ea"/>
              <a:cs typeface="+mn-cs"/>
            </a:endParaRP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Opportunités</a:t>
            </a:r>
            <a:r>
              <a:rPr lang="fr-FR" sz="1200" kern="1200" dirty="0" smtClean="0">
                <a:solidFill>
                  <a:schemeClr val="tx1"/>
                </a:solidFill>
                <a:latin typeface="+mn-lt"/>
                <a:ea typeface="+mn-ea"/>
                <a:cs typeface="+mn-cs"/>
              </a:rPr>
              <a:t> :</a:t>
            </a:r>
          </a:p>
          <a:p>
            <a:endParaRPr lang="fr-FR"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Les licences liées à ces librairies open-source me permettent de vendre librement sans charges mon logiciel. Vu qu'elles sont open-source alors la résolution d'un problème peut se faire manuellement et non besoin de contacter l'équipe (permet une meilleure productivité). Le support et la correction de bugs peuvent également se faire en parallèle avec les communautés qui travaillent dessus</a:t>
            </a:r>
            <a:r>
              <a:rPr lang="fr-FR" sz="1200" kern="1200" baseline="0" dirty="0" smtClean="0">
                <a:solidFill>
                  <a:schemeClr val="tx1"/>
                </a:solidFill>
                <a:latin typeface="+mn-lt"/>
                <a:ea typeface="+mn-ea"/>
                <a:cs typeface="+mn-cs"/>
              </a:rPr>
              <a:t> gratuitement</a:t>
            </a:r>
            <a:r>
              <a:rPr lang="fr-FR" sz="1200" kern="1200" dirty="0" smtClean="0">
                <a:solidFill>
                  <a:schemeClr val="tx1"/>
                </a:solidFill>
                <a:latin typeface="+mn-lt"/>
                <a:ea typeface="+mn-ea"/>
                <a:cs typeface="+mn-cs"/>
              </a:rPr>
              <a:t>. La communauté se charge également pour moi gratuitement de porter les librairies sur toutes les plateformes (consoles de jeux vidéos, mac, mobiles, etc.) ce qui me permet d’économiser du</a:t>
            </a:r>
            <a:r>
              <a:rPr lang="fr-FR" sz="1200" kern="1200" baseline="0" dirty="0" smtClean="0">
                <a:solidFill>
                  <a:schemeClr val="tx1"/>
                </a:solidFill>
                <a:latin typeface="+mn-lt"/>
                <a:ea typeface="+mn-ea"/>
                <a:cs typeface="+mn-cs"/>
              </a:rPr>
              <a:t> temps</a:t>
            </a:r>
            <a:r>
              <a:rPr lang="fr-FR" sz="1200" kern="1200" dirty="0" smtClean="0">
                <a:solidFill>
                  <a:schemeClr val="tx1"/>
                </a:solidFill>
                <a:latin typeface="+mn-lt"/>
                <a:ea typeface="+mn-ea"/>
                <a:cs typeface="+mn-cs"/>
              </a:rPr>
              <a:t>. Communauté open-source = Beaucoup de "code </a:t>
            </a:r>
            <a:r>
              <a:rPr lang="fr-FR" sz="1200" kern="1200" dirty="0" err="1" smtClean="0">
                <a:solidFill>
                  <a:schemeClr val="tx1"/>
                </a:solidFill>
                <a:latin typeface="+mn-lt"/>
                <a:ea typeface="+mn-ea"/>
                <a:cs typeface="+mn-cs"/>
              </a:rPr>
              <a:t>snippets</a:t>
            </a:r>
            <a:r>
              <a:rPr lang="fr-FR" sz="1200" kern="1200" dirty="0" smtClean="0">
                <a:solidFill>
                  <a:schemeClr val="tx1"/>
                </a:solidFill>
                <a:latin typeface="+mn-lt"/>
                <a:ea typeface="+mn-ea"/>
                <a:cs typeface="+mn-cs"/>
              </a:rPr>
              <a:t>" (c'est-à-dire beaucoup de projets et algorithmes rendus également open-source ce qui me donne beaucoup de pistes sur beaucoup de problèmes).</a:t>
            </a:r>
          </a:p>
          <a:p>
            <a:endParaRPr lang="fr-FR" dirty="0" smtClean="0"/>
          </a:p>
          <a:p>
            <a:r>
              <a:rPr lang="fr-FR" b="1" dirty="0" smtClean="0"/>
              <a:t>Faiblesses</a:t>
            </a:r>
            <a:r>
              <a:rPr lang="fr-FR" dirty="0" smtClean="0"/>
              <a:t>: le logiciel a été fraichement créé, comme dit précédemment</a:t>
            </a:r>
            <a:r>
              <a:rPr lang="fr-FR" baseline="0" dirty="0" smtClean="0"/>
              <a:t> ses capacités/fonctionnalités représentent approximativement 30% des capacités/fonctionnalités d’</a:t>
            </a:r>
            <a:r>
              <a:rPr lang="fr-FR" baseline="0" dirty="0" err="1" smtClean="0"/>
              <a:t>Unity</a:t>
            </a:r>
            <a:r>
              <a:rPr lang="fr-FR" baseline="0" dirty="0" smtClean="0"/>
              <a:t> 3D, il ne peut donc pas être aussi performant.</a:t>
            </a:r>
          </a:p>
          <a:p>
            <a:endParaRPr lang="fr-FR" baseline="0" dirty="0" smtClean="0"/>
          </a:p>
          <a:p>
            <a:r>
              <a:rPr lang="fr-FR" b="1" baseline="0" dirty="0" smtClean="0"/>
              <a:t>Menaces</a:t>
            </a:r>
            <a:r>
              <a:rPr lang="fr-FR" baseline="0" dirty="0" smtClean="0"/>
              <a:t>: avec un développement constant des nouvelles technologies, notre logiciel ne peut pas être à la pointe sur tout. En effet, un tel logiciel met en place différents domaines comme la gestion de l’audio, de la physique, de l’animation, des techniques de rendu 3D, communication avec l’open hardware, etc. où ces technologies sont en développement constant.</a:t>
            </a:r>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17</a:t>
            </a:fld>
            <a:endParaRPr lang="fr-F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18</a:t>
            </a:fld>
            <a:endParaRPr lang="fr-FR"/>
          </a:p>
        </p:txBody>
      </p:sp>
    </p:spTree>
    <p:extLst>
      <p:ext uri="{BB962C8B-B14F-4D97-AF65-F5344CB8AC3E}">
        <p14:creationId xmlns:p14="http://schemas.microsoft.com/office/powerpoint/2010/main" val="10165954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19</a:t>
            </a:fld>
            <a:endParaRPr lang="fr-F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fontScale="47500" lnSpcReduction="20000"/>
          </a:bodyPr>
          <a:lstStyle/>
          <a:p>
            <a:r>
              <a:rPr lang="fr-FR" dirty="0" smtClean="0"/>
              <a:t>Point essentiel : pas le budget de lancer un communication plus massive. On a la chance de pouvoir communiquer par le biais d’internet avec des frais moindres. Ces moyens de communication son en développement constant et acquiert petit à petit une véritable crédibilité professionnelle. La communication de proximité n’est pas toujours bien vue car les outils sont assez aléatoires qui peuvent s’avérer positifs mais aussi négatifs. Suite à ça nous utiliserons un blog</a:t>
            </a:r>
            <a:endParaRPr lang="fr-FR" sz="1200" kern="1200" dirty="0" smtClean="0">
              <a:solidFill>
                <a:schemeClr val="tx1"/>
              </a:solidFill>
              <a:latin typeface="+mn-lt"/>
              <a:ea typeface="+mn-ea"/>
              <a:cs typeface="+mn-cs"/>
            </a:endParaRPr>
          </a:p>
          <a:p>
            <a:endParaRPr lang="fr-FR" sz="1200"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Comment faire connaître notre produit ? </a:t>
            </a:r>
          </a:p>
          <a:p>
            <a:r>
              <a:rPr lang="fr-FR" sz="1200" kern="1200" dirty="0" smtClean="0">
                <a:solidFill>
                  <a:schemeClr val="tx1"/>
                </a:solidFill>
                <a:latin typeface="+mn-lt"/>
                <a:ea typeface="+mn-ea"/>
                <a:cs typeface="+mn-cs"/>
              </a:rPr>
              <a:t>Contrairement à nos concurrents directs, la promotion de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ne sera pas faite par une communication de masse pour le lancement de la V1. A l’heure d’aujourd’hui, dans le milieu du développeur indépendant, apparaissent de nombreuses communautés ; communautés d’entraide, de partage…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est un logiciel développé sur plusieurs années par un développeur indépendant, et non pas par un grand groupe. Cela peut être une force comme une faiblesse dans notre communication. Une faiblesse suite au manque de moyen pour le financement d’une campagne, une force dans le contexte actuel, ou les communautés sont de plus en plus appréciées. Il existe plusieurs techniques et outils pour appartenir ou créer sa propre communauté. </a:t>
            </a:r>
          </a:p>
          <a:p>
            <a:r>
              <a:rPr lang="fr-FR" sz="1200" kern="1200" dirty="0" smtClean="0">
                <a:solidFill>
                  <a:schemeClr val="tx1"/>
                </a:solidFill>
                <a:latin typeface="+mn-lt"/>
                <a:ea typeface="+mn-ea"/>
                <a:cs typeface="+mn-cs"/>
              </a:rPr>
              <a:t>Nous avons donc choisi comme premier outil de communication : le blog</a:t>
            </a:r>
          </a:p>
          <a:p>
            <a:r>
              <a:rPr lang="fr-FR" sz="1200" kern="1200" dirty="0" smtClean="0">
                <a:solidFill>
                  <a:schemeClr val="tx1"/>
                </a:solidFill>
                <a:latin typeface="+mn-lt"/>
                <a:ea typeface="+mn-ea"/>
                <a:cs typeface="+mn-cs"/>
              </a:rPr>
              <a:t>Pourquoi le blog ? C’est un outil très populaire chez les développeurs. Il est très simple d’utilisation et permet d’avoir une véritable proximité avec ses «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 La sortie de la V1 étant prévue pour Juin 2014, le blog sera mis en ligne dès janvier 2014. </a:t>
            </a:r>
          </a:p>
          <a:p>
            <a:r>
              <a:rPr lang="fr-FR" sz="1200" kern="1200" dirty="0" smtClean="0">
                <a:solidFill>
                  <a:schemeClr val="tx1"/>
                </a:solidFill>
                <a:latin typeface="+mn-lt"/>
                <a:ea typeface="+mn-ea"/>
                <a:cs typeface="+mn-cs"/>
              </a:rPr>
              <a:t>Le premier article sera constitué d’une présentation simplifiée puis technique du logiciel, le tout illustré par des </a:t>
            </a:r>
            <a:r>
              <a:rPr lang="fr-FR" sz="1200" kern="1200" dirty="0" err="1" smtClean="0">
                <a:solidFill>
                  <a:schemeClr val="tx1"/>
                </a:solidFill>
                <a:latin typeface="+mn-lt"/>
                <a:ea typeface="+mn-ea"/>
                <a:cs typeface="+mn-cs"/>
              </a:rPr>
              <a:t>screenshop</a:t>
            </a:r>
            <a:r>
              <a:rPr lang="fr-FR" sz="1200" kern="1200" dirty="0" smtClean="0">
                <a:solidFill>
                  <a:schemeClr val="tx1"/>
                </a:solidFill>
                <a:latin typeface="+mn-lt"/>
                <a:ea typeface="+mn-ea"/>
                <a:cs typeface="+mn-cs"/>
              </a:rPr>
              <a:t> pour attiser l’intérêt des internautes. Afin de le rentre interactif, des articles seront postés toutes les semaines. Ces articles auront pour intérêt, de montrer aux internautes les avancés du développement du logiciel. Ils seront essentiellement constitués d’un texte bref, détaillant les avancés, de </a:t>
            </a:r>
            <a:r>
              <a:rPr lang="fr-FR" sz="1200" kern="1200" dirty="0" err="1" smtClean="0">
                <a:solidFill>
                  <a:schemeClr val="tx1"/>
                </a:solidFill>
                <a:latin typeface="+mn-lt"/>
                <a:ea typeface="+mn-ea"/>
                <a:cs typeface="+mn-cs"/>
              </a:rPr>
              <a:t>screenshop</a:t>
            </a:r>
            <a:r>
              <a:rPr lang="fr-FR" sz="1200" kern="1200" dirty="0" smtClean="0">
                <a:solidFill>
                  <a:schemeClr val="tx1"/>
                </a:solidFill>
                <a:latin typeface="+mn-lt"/>
                <a:ea typeface="+mn-ea"/>
                <a:cs typeface="+mn-cs"/>
              </a:rPr>
              <a:t> toujours pour illustrer mais aussi de vidéos d’explication et de démo. Sur chacun de ces articles, les internautes pourront émette leurs avis (qu’ils soient positifs ou négatifs). Cette proximité sera un véritable plus pour plusieurs raisons. La première raison sera dans le domaine technique. Leurs avis permettront au développeur du logiciel de modifier et d’améliorer son logiciel face aux avis des internautes. La deuxième raison est un véritable tremplin pour notre communication. En effet, un blog interactif est un véritable plus, car cela permettra avant la sortie de la V1 d’être connu et attendu par les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mais aussi de mettre en application une des techniques de communication indispensable : le bouche à oreille. Tout au long des 5 mois de finition de la V1. Les </a:t>
            </a:r>
            <a:r>
              <a:rPr lang="fr-FR" sz="1200" kern="1200" dirty="0" err="1" smtClean="0">
                <a:solidFill>
                  <a:schemeClr val="tx1"/>
                </a:solidFill>
                <a:latin typeface="+mn-lt"/>
                <a:ea typeface="+mn-ea"/>
                <a:cs typeface="+mn-cs"/>
              </a:rPr>
              <a:t>followers</a:t>
            </a:r>
            <a:r>
              <a:rPr lang="fr-FR" sz="1200" kern="1200" dirty="0" smtClean="0">
                <a:solidFill>
                  <a:schemeClr val="tx1"/>
                </a:solidFill>
                <a:latin typeface="+mn-lt"/>
                <a:ea typeface="+mn-ea"/>
                <a:cs typeface="+mn-cs"/>
              </a:rPr>
              <a:t> échangeront entre eux et avec d’autres développeurs par différents moyens (réseaux sociaux, forums, sites internet…). Ces échanges augmenteront notre visibilité. </a:t>
            </a:r>
          </a:p>
          <a:p>
            <a:r>
              <a:rPr lang="fr-FR" sz="1200" kern="1200" dirty="0" smtClean="0">
                <a:solidFill>
                  <a:schemeClr val="tx1"/>
                </a:solidFill>
                <a:latin typeface="+mn-lt"/>
                <a:ea typeface="+mn-ea"/>
                <a:cs typeface="+mn-cs"/>
              </a:rPr>
              <a:t>Créer et entretenir un blog est une chose, mais la tâche la plus délicate reste de le faire connaître. Toujours dans cette optique de communication de proximité, plusieurs outils seront utilisés. </a:t>
            </a:r>
          </a:p>
          <a:p>
            <a:r>
              <a:rPr lang="fr-FR" sz="1200" b="1" kern="1200" dirty="0" smtClean="0">
                <a:solidFill>
                  <a:schemeClr val="tx1"/>
                </a:solidFill>
                <a:latin typeface="+mn-lt"/>
                <a:ea typeface="+mn-ea"/>
                <a:cs typeface="+mn-cs"/>
              </a:rPr>
              <a:t>Les réseaux sociaux</a:t>
            </a: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Outil à l’heure actuel indispensable dans le milieu du développeur. Comme la concurrence directe,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utilisera comme réseau principal : Facebook. Une page sera créée en accord avec le blog. Elle n’aura pas pour but de montrer pas à pas les avancer du logiciel (comme le blog), mais plutôt de mettre en avant, tous les points positifs du logiciel. Elle sera la vitrine du projet. Les textes postés ne seront plus des explications, mais des présentations (toujours illustrées par des </a:t>
            </a:r>
            <a:r>
              <a:rPr lang="fr-FR" sz="1200" kern="1200" dirty="0" err="1" smtClean="0">
                <a:solidFill>
                  <a:schemeClr val="tx1"/>
                </a:solidFill>
                <a:latin typeface="+mn-lt"/>
                <a:ea typeface="+mn-ea"/>
                <a:cs typeface="+mn-cs"/>
              </a:rPr>
              <a:t>screenshot</a:t>
            </a:r>
            <a:r>
              <a:rPr lang="fr-FR" sz="1200" kern="1200" dirty="0" smtClean="0">
                <a:solidFill>
                  <a:schemeClr val="tx1"/>
                </a:solidFill>
                <a:latin typeface="+mn-lt"/>
                <a:ea typeface="+mn-ea"/>
                <a:cs typeface="+mn-cs"/>
              </a:rPr>
              <a:t>). Elle publiera tous les événements ou le logiciel sera promu, mais aussi tous les articles parlant de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Afin d’avoir un maximum de personne sur notre page, plusieurs techniques seront utilisées. La première consistera à attiser la curiosité des internautes sur des pages rassemblant notre cible. Sur ces pages nous partagerons un article contenant une présentation simple et brève du logiciel avec deux </a:t>
            </a:r>
            <a:r>
              <a:rPr lang="fr-FR" sz="1200" kern="1200" dirty="0" err="1" smtClean="0">
                <a:solidFill>
                  <a:schemeClr val="tx1"/>
                </a:solidFill>
                <a:latin typeface="+mn-lt"/>
                <a:ea typeface="+mn-ea"/>
                <a:cs typeface="+mn-cs"/>
              </a:rPr>
              <a:t>screenshot</a:t>
            </a:r>
            <a:r>
              <a:rPr lang="fr-FR" sz="1200" kern="1200" dirty="0" smtClean="0">
                <a:solidFill>
                  <a:schemeClr val="tx1"/>
                </a:solidFill>
                <a:latin typeface="+mn-lt"/>
                <a:ea typeface="+mn-ea"/>
                <a:cs typeface="+mn-cs"/>
              </a:rPr>
              <a:t> pour illustrer, cet article renverra automatiquement sur notre page </a:t>
            </a:r>
            <a:r>
              <a:rPr lang="fr-FR" sz="1200" kern="1200" dirty="0" err="1" smtClean="0">
                <a:solidFill>
                  <a:schemeClr val="tx1"/>
                </a:solidFill>
                <a:latin typeface="+mn-lt"/>
                <a:ea typeface="+mn-ea"/>
                <a:cs typeface="+mn-cs"/>
              </a:rPr>
              <a:t>facebook</a:t>
            </a:r>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Une autre méthode un peu moins conventionnelle sera aussi utilisée. Il s’agira d’aller sur les pages des concurrents directs, et de noter toutes les personnes interagissant sur la page. Une fois que toutes ces personnes seront répertoriées, elles seront invitées à « </a:t>
            </a:r>
            <a:r>
              <a:rPr lang="fr-FR" sz="1200" kern="1200" dirty="0" err="1" smtClean="0">
                <a:solidFill>
                  <a:schemeClr val="tx1"/>
                </a:solidFill>
                <a:latin typeface="+mn-lt"/>
                <a:ea typeface="+mn-ea"/>
                <a:cs typeface="+mn-cs"/>
              </a:rPr>
              <a:t>liker</a:t>
            </a:r>
            <a:r>
              <a:rPr lang="fr-FR" sz="1200" kern="1200" dirty="0" smtClean="0">
                <a:solidFill>
                  <a:schemeClr val="tx1"/>
                </a:solidFill>
                <a:latin typeface="+mn-lt"/>
                <a:ea typeface="+mn-ea"/>
                <a:cs typeface="+mn-cs"/>
              </a:rPr>
              <a:t> » la page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a:t>
            </a:r>
          </a:p>
          <a:p>
            <a:r>
              <a:rPr lang="fr-FR" sz="1200" b="1" kern="1200" dirty="0" smtClean="0">
                <a:solidFill>
                  <a:schemeClr val="tx1"/>
                </a:solidFill>
                <a:latin typeface="+mn-lt"/>
                <a:ea typeface="+mn-ea"/>
                <a:cs typeface="+mn-cs"/>
              </a:rPr>
              <a:t>Les forums</a:t>
            </a: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Autre outils indispensable dans la communication de proximité, les forums. Communauté et forums vont de pair. Les forums attirant la cible de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sont des forums assez techniques, il sera plus pertinent de mettre en avant le blog plutôt que la page Facebook. Faire sa promotion sur les forums peut paraître simple, mais cela nécessite énormément de temps. Il ne s’agit pas seulement d’ouvrir une conversation sur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r>
              <a:rPr lang="fr-FR" sz="1200" kern="1200" dirty="0" smtClean="0">
                <a:solidFill>
                  <a:schemeClr val="tx1"/>
                </a:solidFill>
                <a:latin typeface="+mn-lt"/>
                <a:ea typeface="+mn-ea"/>
                <a:cs typeface="+mn-cs"/>
              </a:rPr>
              <a:t>. Il faut véritablement l’animer. C’est un travail hebdomadaire. De plus les forums peuvent être un véritable plus comme ils peuvent être une catastrophe dans la communication. Etant des discussions libres et instantanées, le débat peut vite devenir animé. Pour garder le contrôle, il faut une fois de plus être très présent sur le forum. </a:t>
            </a:r>
          </a:p>
          <a:p>
            <a:r>
              <a:rPr lang="fr-FR" sz="1200" kern="1200" dirty="0" smtClean="0">
                <a:solidFill>
                  <a:schemeClr val="tx1"/>
                </a:solidFill>
                <a:latin typeface="+mn-lt"/>
                <a:ea typeface="+mn-ea"/>
                <a:cs typeface="+mn-cs"/>
              </a:rPr>
              <a:t>Etre présent sur beaucoup de forums n’est pas forcément une très bonne stratégie, car cela demandera beaucoup de temps et présentera plus de risques. Il sera donc plus adéquat de sélectionner les plus pertinents. </a:t>
            </a:r>
          </a:p>
          <a:p>
            <a:r>
              <a:rPr lang="fr-FR" sz="1200" kern="1200" dirty="0" smtClean="0">
                <a:solidFill>
                  <a:schemeClr val="tx1"/>
                </a:solidFill>
                <a:latin typeface="+mn-lt"/>
                <a:ea typeface="+mn-ea"/>
                <a:cs typeface="+mn-cs"/>
              </a:rPr>
              <a:t>Une fois les forums sélectionnés, il y aura deux manières de faire :</a:t>
            </a:r>
          </a:p>
          <a:p>
            <a:pPr lvl="0"/>
            <a:r>
              <a:rPr lang="fr-FR" sz="1200" kern="1200" dirty="0" smtClean="0">
                <a:solidFill>
                  <a:schemeClr val="tx1"/>
                </a:solidFill>
                <a:latin typeface="+mn-lt"/>
                <a:ea typeface="+mn-ea"/>
                <a:cs typeface="+mn-cs"/>
              </a:rPr>
              <a:t>Ouvrir des discussions exclusivement sur </a:t>
            </a:r>
            <a:r>
              <a:rPr lang="fr-FR" sz="1200" kern="1200" dirty="0" err="1" smtClean="0">
                <a:solidFill>
                  <a:schemeClr val="tx1"/>
                </a:solidFill>
                <a:latin typeface="+mn-lt"/>
                <a:ea typeface="+mn-ea"/>
                <a:cs typeface="+mn-cs"/>
              </a:rPr>
              <a:t>Nalah</a:t>
            </a:r>
            <a:r>
              <a:rPr lang="fr-FR" sz="1200" kern="1200" dirty="0" smtClean="0">
                <a:solidFill>
                  <a:schemeClr val="tx1"/>
                </a:solidFill>
                <a:latin typeface="+mn-lt"/>
                <a:ea typeface="+mn-ea"/>
                <a:cs typeface="+mn-cs"/>
              </a:rPr>
              <a:t> </a:t>
            </a:r>
            <a:r>
              <a:rPr lang="fr-FR" sz="1200" kern="1200" dirty="0" err="1" smtClean="0">
                <a:solidFill>
                  <a:schemeClr val="tx1"/>
                </a:solidFill>
                <a:latin typeface="+mn-lt"/>
                <a:ea typeface="+mn-ea"/>
                <a:cs typeface="+mn-cs"/>
              </a:rPr>
              <a:t>project</a:t>
            </a:r>
            <a:endParaRPr lang="fr-FR" sz="1200" kern="1200" dirty="0" smtClean="0">
              <a:solidFill>
                <a:schemeClr val="tx1"/>
              </a:solidFill>
              <a:latin typeface="+mn-lt"/>
              <a:ea typeface="+mn-ea"/>
              <a:cs typeface="+mn-cs"/>
            </a:endParaRPr>
          </a:p>
          <a:p>
            <a:pPr lvl="0"/>
            <a:r>
              <a:rPr lang="fr-FR" sz="1200" kern="1200" dirty="0" smtClean="0">
                <a:solidFill>
                  <a:schemeClr val="tx1"/>
                </a:solidFill>
                <a:latin typeface="+mn-lt"/>
                <a:ea typeface="+mn-ea"/>
                <a:cs typeface="+mn-cs"/>
              </a:rPr>
              <a:t>Introduire le logiciel comme étant une solution dans des conversations déjà existantes, sur des sujets proches. </a:t>
            </a:r>
          </a:p>
          <a:p>
            <a:r>
              <a:rPr lang="fr-FR" sz="1200" kern="1200" dirty="0" smtClean="0">
                <a:solidFill>
                  <a:schemeClr val="tx1"/>
                </a:solidFill>
                <a:latin typeface="+mn-lt"/>
                <a:ea typeface="+mn-ea"/>
                <a:cs typeface="+mn-cs"/>
              </a:rPr>
              <a:t>Dans les cas, l’objectif sera de renvoyer les intervenants sur notre blog.</a:t>
            </a:r>
          </a:p>
          <a:p>
            <a:r>
              <a:rPr lang="fr-FR" sz="1200" b="1" kern="1200" dirty="0" err="1" smtClean="0">
                <a:solidFill>
                  <a:schemeClr val="tx1"/>
                </a:solidFill>
                <a:latin typeface="+mn-lt"/>
                <a:ea typeface="+mn-ea"/>
                <a:cs typeface="+mn-cs"/>
              </a:rPr>
              <a:t>Youtube</a:t>
            </a:r>
            <a:r>
              <a:rPr lang="fr-FR" sz="1200" b="1" kern="1200" dirty="0" smtClean="0">
                <a:solidFill>
                  <a:schemeClr val="tx1"/>
                </a:solidFill>
                <a:latin typeface="+mn-lt"/>
                <a:ea typeface="+mn-ea"/>
                <a:cs typeface="+mn-cs"/>
              </a:rPr>
              <a:t>/</a:t>
            </a:r>
            <a:r>
              <a:rPr lang="fr-FR" sz="1200" b="1" kern="1200" dirty="0" err="1" smtClean="0">
                <a:solidFill>
                  <a:schemeClr val="tx1"/>
                </a:solidFill>
                <a:latin typeface="+mn-lt"/>
                <a:ea typeface="+mn-ea"/>
                <a:cs typeface="+mn-cs"/>
              </a:rPr>
              <a:t>Dailymotion</a:t>
            </a:r>
            <a:endParaRPr lang="fr-FR" sz="1200" b="1" kern="1200" dirty="0" smtClean="0">
              <a:solidFill>
                <a:schemeClr val="tx1"/>
              </a:solidFill>
              <a:latin typeface="+mn-lt"/>
              <a:ea typeface="+mn-ea"/>
              <a:cs typeface="+mn-cs"/>
            </a:endParaRPr>
          </a:p>
          <a:p>
            <a:r>
              <a:rPr lang="fr-FR" sz="1200" kern="1200" dirty="0" smtClean="0">
                <a:solidFill>
                  <a:schemeClr val="tx1"/>
                </a:solidFill>
                <a:latin typeface="+mn-lt"/>
                <a:ea typeface="+mn-ea"/>
                <a:cs typeface="+mn-cs"/>
              </a:rPr>
              <a:t> </a:t>
            </a:r>
          </a:p>
          <a:p>
            <a:r>
              <a:rPr lang="fr-FR" sz="1200" kern="1200" dirty="0" smtClean="0">
                <a:solidFill>
                  <a:schemeClr val="tx1"/>
                </a:solidFill>
                <a:latin typeface="+mn-lt"/>
                <a:ea typeface="+mn-ea"/>
                <a:cs typeface="+mn-cs"/>
              </a:rPr>
              <a:t>Les vidéos sont aussi un très bon moyen pour se faire connaître. Au démarrage, deux types de vidéos seront réalisées :</a:t>
            </a:r>
          </a:p>
          <a:p>
            <a:pPr lvl="0"/>
            <a:r>
              <a:rPr lang="fr-FR" sz="1200" kern="1200" dirty="0" smtClean="0">
                <a:solidFill>
                  <a:schemeClr val="tx1"/>
                </a:solidFill>
                <a:latin typeface="+mn-lt"/>
                <a:ea typeface="+mn-ea"/>
                <a:cs typeface="+mn-cs"/>
              </a:rPr>
              <a:t>Des vidéos de présentation du logiciel (utilisation du logiciel)</a:t>
            </a:r>
          </a:p>
          <a:p>
            <a:pPr lvl="0"/>
            <a:r>
              <a:rPr lang="fr-FR" sz="1200" kern="1200" dirty="0" smtClean="0">
                <a:solidFill>
                  <a:schemeClr val="tx1"/>
                </a:solidFill>
                <a:latin typeface="+mn-lt"/>
                <a:ea typeface="+mn-ea"/>
                <a:cs typeface="+mn-cs"/>
              </a:rPr>
              <a:t>Des vidéos pour apprendre à utiliser correctement le logiciel</a:t>
            </a:r>
          </a:p>
          <a:p>
            <a:r>
              <a:rPr lang="fr-FR" sz="1200" kern="1200" dirty="0" smtClean="0">
                <a:solidFill>
                  <a:schemeClr val="tx1"/>
                </a:solidFill>
                <a:latin typeface="+mn-lt"/>
                <a:ea typeface="+mn-ea"/>
                <a:cs typeface="+mn-cs"/>
              </a:rPr>
              <a:t>Ces vidéos seront mises en ligne sur le blog et la page Facebook. </a:t>
            </a:r>
          </a:p>
          <a:p>
            <a:r>
              <a:rPr lang="fr-FR" sz="1200" b="1" kern="1200" dirty="0" smtClean="0">
                <a:solidFill>
                  <a:schemeClr val="tx1"/>
                </a:solidFill>
                <a:latin typeface="+mn-lt"/>
                <a:ea typeface="+mn-ea"/>
                <a:cs typeface="+mn-cs"/>
              </a:rPr>
              <a:t>Ecoles</a:t>
            </a:r>
          </a:p>
          <a:p>
            <a:endParaRPr lang="fr-FR" sz="1200" kern="1200" dirty="0" smtClean="0">
              <a:solidFill>
                <a:schemeClr val="tx1"/>
              </a:solidFill>
              <a:latin typeface="+mn-lt"/>
              <a:ea typeface="+mn-ea"/>
              <a:cs typeface="+mn-cs"/>
            </a:endParaRPr>
          </a:p>
          <a:p>
            <a:r>
              <a:rPr lang="fr-FR" sz="1200" b="1" kern="1200" dirty="0" smtClean="0">
                <a:solidFill>
                  <a:schemeClr val="tx1"/>
                </a:solidFill>
                <a:latin typeface="+mn-lt"/>
                <a:ea typeface="+mn-ea"/>
                <a:cs typeface="+mn-cs"/>
              </a:rPr>
              <a:t>Partenariats possibles</a:t>
            </a:r>
            <a:r>
              <a:rPr lang="fr-FR" sz="1200" b="1" kern="1200" baseline="0" dirty="0" smtClean="0">
                <a:solidFill>
                  <a:schemeClr val="tx1"/>
                </a:solidFill>
                <a:latin typeface="+mn-lt"/>
                <a:ea typeface="+mn-ea"/>
                <a:cs typeface="+mn-cs"/>
              </a:rPr>
              <a:t> :</a:t>
            </a:r>
          </a:p>
          <a:p>
            <a:r>
              <a:rPr lang="fr-FR" sz="1200" b="1" kern="1200" baseline="0" dirty="0" smtClean="0">
                <a:solidFill>
                  <a:schemeClr val="tx1"/>
                </a:solidFill>
                <a:latin typeface="+mn-lt"/>
                <a:ea typeface="+mn-ea"/>
                <a:cs typeface="+mn-cs"/>
              </a:rPr>
              <a:t>Microsoft (contact </a:t>
            </a:r>
            <a:r>
              <a:rPr lang="fr-FR" sz="1200" b="1" kern="1200" dirty="0" smtClean="0">
                <a:solidFill>
                  <a:schemeClr val="tx1"/>
                </a:solidFill>
                <a:latin typeface="+mn-lt"/>
                <a:ea typeface="+mn-ea"/>
                <a:cs typeface="+mn-cs"/>
              </a:rPr>
              <a:t>David </a:t>
            </a:r>
            <a:r>
              <a:rPr lang="fr-FR" sz="1200" b="1" kern="1200" dirty="0" err="1" smtClean="0">
                <a:solidFill>
                  <a:schemeClr val="tx1"/>
                </a:solidFill>
                <a:latin typeface="+mn-lt"/>
                <a:ea typeface="+mn-ea"/>
                <a:cs typeface="+mn-cs"/>
              </a:rPr>
              <a:t>Catuhe</a:t>
            </a:r>
            <a:r>
              <a:rPr lang="fr-FR" sz="1200" b="1" kern="1200" dirty="0" smtClean="0">
                <a:solidFill>
                  <a:schemeClr val="tx1"/>
                </a:solidFill>
                <a:latin typeface="+mn-lt"/>
                <a:ea typeface="+mn-ea"/>
                <a:cs typeface="+mn-cs"/>
              </a:rPr>
              <a:t>) :</a:t>
            </a:r>
          </a:p>
          <a:p>
            <a:r>
              <a:rPr lang="fr-FR" sz="1200" b="0" kern="1200" dirty="0" smtClean="0">
                <a:solidFill>
                  <a:schemeClr val="tx1"/>
                </a:solidFill>
                <a:latin typeface="+mn-lt"/>
                <a:ea typeface="+mn-ea"/>
                <a:cs typeface="+mn-cs"/>
              </a:rPr>
              <a:t>David </a:t>
            </a:r>
            <a:r>
              <a:rPr lang="fr-FR" sz="1200" b="0" kern="1200" dirty="0" err="1" smtClean="0">
                <a:solidFill>
                  <a:schemeClr val="tx1"/>
                </a:solidFill>
                <a:latin typeface="+mn-lt"/>
                <a:ea typeface="+mn-ea"/>
                <a:cs typeface="+mn-cs"/>
              </a:rPr>
              <a:t>Catuh</a:t>
            </a:r>
            <a:r>
              <a:rPr lang="fr-FR" sz="1200" b="0" kern="1200" baseline="0" dirty="0" err="1" smtClean="0">
                <a:solidFill>
                  <a:schemeClr val="tx1"/>
                </a:solidFill>
                <a:latin typeface="+mn-lt"/>
                <a:ea typeface="+mn-ea"/>
                <a:cs typeface="+mn-cs"/>
              </a:rPr>
              <a:t>e</a:t>
            </a:r>
            <a:r>
              <a:rPr lang="fr-FR" sz="1200" b="0" kern="1200" baseline="0" dirty="0" smtClean="0">
                <a:solidFill>
                  <a:schemeClr val="tx1"/>
                </a:solidFill>
                <a:latin typeface="+mn-lt"/>
                <a:ea typeface="+mn-ea"/>
                <a:cs typeface="+mn-cs"/>
              </a:rPr>
              <a:t> est un développeur très apprécié de Microsoft et connu pour son moteur 3D </a:t>
            </a:r>
            <a:r>
              <a:rPr lang="fr-FR" sz="1200" b="0" kern="1200" baseline="0" dirty="0" err="1" smtClean="0">
                <a:solidFill>
                  <a:schemeClr val="tx1"/>
                </a:solidFill>
                <a:latin typeface="+mn-lt"/>
                <a:ea typeface="+mn-ea"/>
                <a:cs typeface="+mn-cs"/>
              </a:rPr>
              <a:t>Babylon.js</a:t>
            </a:r>
            <a:r>
              <a:rPr lang="fr-FR" sz="1200" b="0" kern="1200" baseline="0" dirty="0" smtClean="0">
                <a:solidFill>
                  <a:schemeClr val="tx1"/>
                </a:solidFill>
                <a:latin typeface="+mn-lt"/>
                <a:ea typeface="+mn-ea"/>
                <a:cs typeface="+mn-cs"/>
              </a:rPr>
              <a:t>. Ce moteur 3D est célèbre, très performant, écrit en JavaScript, utilise la nouvelle technologie </a:t>
            </a:r>
            <a:r>
              <a:rPr lang="fr-FR" sz="1200" b="0" kern="1200" baseline="0" dirty="0" err="1" smtClean="0">
                <a:solidFill>
                  <a:schemeClr val="tx1"/>
                </a:solidFill>
                <a:latin typeface="+mn-lt"/>
                <a:ea typeface="+mn-ea"/>
                <a:cs typeface="+mn-cs"/>
              </a:rPr>
              <a:t>WebGL</a:t>
            </a:r>
            <a:r>
              <a:rPr lang="fr-FR" sz="1200" b="0" kern="1200" baseline="0" dirty="0" smtClean="0">
                <a:solidFill>
                  <a:schemeClr val="tx1"/>
                </a:solidFill>
                <a:latin typeface="+mn-lt"/>
                <a:ea typeface="+mn-ea"/>
                <a:cs typeface="+mn-cs"/>
              </a:rPr>
              <a:t>, et est optimisé Jeux Vidéos 3D.</a:t>
            </a:r>
          </a:p>
          <a:p>
            <a:r>
              <a:rPr lang="fr-FR" sz="1200" b="0" kern="1200" baseline="0" dirty="0" smtClean="0">
                <a:solidFill>
                  <a:schemeClr val="tx1"/>
                </a:solidFill>
                <a:latin typeface="+mn-lt"/>
                <a:ea typeface="+mn-ea"/>
                <a:cs typeface="+mn-cs"/>
              </a:rPr>
              <a:t>Après lui avoir présenté mon projet il a accepté de devenir mon mentor, et aujourd’hui croit beaucoup en mon projet. Si ce projet a bien lieu il s’engage à m’aider au nom de Microsoft pour présenter mon projet et ainsi créer un partenariat.</a:t>
            </a:r>
          </a:p>
          <a:p>
            <a:endParaRPr lang="fr-FR" sz="1200" b="1" kern="1200" dirty="0" smtClean="0">
              <a:solidFill>
                <a:schemeClr val="tx1"/>
              </a:solidFill>
              <a:latin typeface="+mn-lt"/>
              <a:ea typeface="+mn-ea"/>
              <a:cs typeface="+mn-cs"/>
            </a:endParaRPr>
          </a:p>
          <a:p>
            <a:pPr marL="0" indent="0">
              <a:buFontTx/>
              <a:buNone/>
            </a:pPr>
            <a:r>
              <a:rPr lang="fr-FR" sz="1200" b="1" kern="1200" dirty="0" smtClean="0">
                <a:solidFill>
                  <a:schemeClr val="tx1"/>
                </a:solidFill>
                <a:latin typeface="+mn-lt"/>
                <a:ea typeface="+mn-ea"/>
                <a:cs typeface="+mn-cs"/>
              </a:rPr>
              <a:t>Site du zéro :</a:t>
            </a:r>
          </a:p>
          <a:p>
            <a:pPr marL="0" indent="0">
              <a:buFontTx/>
              <a:buNone/>
            </a:pPr>
            <a:r>
              <a:rPr lang="fr-FR" sz="1200" b="0" kern="1200" dirty="0" smtClean="0">
                <a:solidFill>
                  <a:schemeClr val="tx1"/>
                </a:solidFill>
                <a:latin typeface="+mn-lt"/>
                <a:ea typeface="+mn-ea"/>
                <a:cs typeface="+mn-cs"/>
              </a:rPr>
              <a:t>Lors d’un salon j’ai eu l’occasion</a:t>
            </a:r>
            <a:r>
              <a:rPr lang="fr-FR" sz="1200" b="0" kern="1200" baseline="0" dirty="0" smtClean="0">
                <a:solidFill>
                  <a:schemeClr val="tx1"/>
                </a:solidFill>
                <a:latin typeface="+mn-lt"/>
                <a:ea typeface="+mn-ea"/>
                <a:cs typeface="+mn-cs"/>
              </a:rPr>
              <a:t> de rencontrer Pierre Dubuc, le président du Site du Zéro (aujourd’hui </a:t>
            </a:r>
            <a:r>
              <a:rPr lang="fr-FR" sz="1200" b="0" kern="1200" baseline="0" dirty="0" err="1" smtClean="0">
                <a:solidFill>
                  <a:schemeClr val="tx1"/>
                </a:solidFill>
                <a:latin typeface="+mn-lt"/>
                <a:ea typeface="+mn-ea"/>
                <a:cs typeface="+mn-cs"/>
              </a:rPr>
              <a:t>OpenClassRooms</a:t>
            </a:r>
            <a:r>
              <a:rPr lang="fr-FR" sz="1200" b="0" kern="1200" baseline="0" dirty="0" smtClean="0">
                <a:solidFill>
                  <a:schemeClr val="tx1"/>
                </a:solidFill>
                <a:latin typeface="+mn-lt"/>
                <a:ea typeface="+mn-ea"/>
                <a:cs typeface="+mn-cs"/>
              </a:rPr>
              <a:t>). Lors de nos échanges nous avions convenus de nous remettre en contact dans le cadre de la rédaction d’un cours complet  sur la création de jeux vidéos 3D avec le moteur 3D </a:t>
            </a:r>
            <a:r>
              <a:rPr lang="fr-FR" sz="1200" b="0" kern="1200" baseline="0" dirty="0" err="1" smtClean="0">
                <a:solidFill>
                  <a:schemeClr val="tx1"/>
                </a:solidFill>
                <a:latin typeface="+mn-lt"/>
                <a:ea typeface="+mn-ea"/>
                <a:cs typeface="+mn-cs"/>
              </a:rPr>
              <a:t>Irrlicht</a:t>
            </a:r>
            <a:r>
              <a:rPr lang="fr-FR" sz="1200" b="0" kern="1200" baseline="0" dirty="0" smtClean="0">
                <a:solidFill>
                  <a:schemeClr val="tx1"/>
                </a:solidFill>
                <a:latin typeface="+mn-lt"/>
                <a:ea typeface="+mn-ea"/>
                <a:cs typeface="+mn-cs"/>
              </a:rPr>
              <a:t>. L’opportunité ici se fait par la possibilité d’introduire </a:t>
            </a:r>
            <a:r>
              <a:rPr lang="fr-FR" sz="1200" b="0" kern="1200" baseline="0" dirty="0" err="1" smtClean="0">
                <a:solidFill>
                  <a:schemeClr val="tx1"/>
                </a:solidFill>
                <a:latin typeface="+mn-lt"/>
                <a:ea typeface="+mn-ea"/>
                <a:cs typeface="+mn-cs"/>
              </a:rPr>
              <a:t>Community</a:t>
            </a:r>
            <a:r>
              <a:rPr lang="fr-FR" sz="1200" b="0" kern="1200" baseline="0" dirty="0" smtClean="0">
                <a:solidFill>
                  <a:schemeClr val="tx1"/>
                </a:solidFill>
                <a:latin typeface="+mn-lt"/>
                <a:ea typeface="+mn-ea"/>
                <a:cs typeface="+mn-cs"/>
              </a:rPr>
              <a:t> Play 3D dans le tutoriel comme étant la solution de développement </a:t>
            </a:r>
            <a:r>
              <a:rPr lang="fr-FR" sz="1200" b="0" kern="1200" baseline="0" dirty="0" err="1" smtClean="0">
                <a:solidFill>
                  <a:schemeClr val="tx1"/>
                </a:solidFill>
                <a:latin typeface="+mn-lt"/>
                <a:ea typeface="+mn-ea"/>
                <a:cs typeface="+mn-cs"/>
              </a:rPr>
              <a:t>indie</a:t>
            </a:r>
            <a:r>
              <a:rPr lang="fr-FR" sz="1200" b="0" kern="1200" baseline="0" dirty="0" smtClean="0">
                <a:solidFill>
                  <a:schemeClr val="tx1"/>
                </a:solidFill>
                <a:latin typeface="+mn-lt"/>
                <a:ea typeface="+mn-ea"/>
                <a:cs typeface="+mn-cs"/>
              </a:rPr>
              <a:t> </a:t>
            </a:r>
            <a:r>
              <a:rPr lang="fr-FR" sz="1200" b="0" kern="1200" baseline="0" dirty="0" err="1" smtClean="0">
                <a:solidFill>
                  <a:schemeClr val="tx1"/>
                </a:solidFill>
                <a:latin typeface="+mn-lt"/>
                <a:ea typeface="+mn-ea"/>
                <a:cs typeface="+mn-cs"/>
              </a:rPr>
              <a:t>friendly</a:t>
            </a:r>
            <a:r>
              <a:rPr lang="fr-FR" sz="1200" b="0" kern="1200" baseline="0" dirty="0" smtClean="0">
                <a:solidFill>
                  <a:schemeClr val="tx1"/>
                </a:solidFill>
                <a:latin typeface="+mn-lt"/>
                <a:ea typeface="+mn-ea"/>
                <a:cs typeface="+mn-cs"/>
              </a:rPr>
              <a:t>.</a:t>
            </a:r>
          </a:p>
          <a:p>
            <a:pPr marL="0" indent="0">
              <a:buFontTx/>
              <a:buNone/>
            </a:pPr>
            <a:endParaRPr lang="fr-FR" sz="1200" b="1" kern="1200" dirty="0" smtClean="0">
              <a:solidFill>
                <a:schemeClr val="tx1"/>
              </a:solidFill>
              <a:latin typeface="+mn-lt"/>
              <a:ea typeface="+mn-ea"/>
              <a:cs typeface="+mn-cs"/>
            </a:endParaRPr>
          </a:p>
          <a:p>
            <a:r>
              <a:rPr lang="fr-FR" dirty="0" smtClean="0"/>
              <a:t>À FAIRE</a:t>
            </a:r>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20</a:t>
            </a:fld>
            <a:endParaRPr lang="fr-F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Détailler la structure de site</a:t>
            </a:r>
          </a:p>
          <a:p>
            <a:endParaRPr lang="fr-FR" dirty="0" smtClean="0"/>
          </a:p>
          <a:p>
            <a:r>
              <a:rPr lang="fr-FR" dirty="0" smtClean="0"/>
              <a:t>Services</a:t>
            </a:r>
            <a:r>
              <a:rPr lang="fr-FR" baseline="0" dirty="0" smtClean="0"/>
              <a:t> de payement externes :</a:t>
            </a:r>
          </a:p>
          <a:p>
            <a:r>
              <a:rPr lang="fr-FR" dirty="0" err="1" smtClean="0"/>
              <a:t>PayZe</a:t>
            </a:r>
            <a:r>
              <a:rPr lang="fr-FR" baseline="0" dirty="0" err="1" smtClean="0"/>
              <a:t>n</a:t>
            </a:r>
            <a:r>
              <a:rPr lang="fr-FR" baseline="0" dirty="0" smtClean="0"/>
              <a:t> :</a:t>
            </a:r>
          </a:p>
          <a:p>
            <a:r>
              <a:rPr lang="fr-FR" baseline="0" dirty="0" smtClean="0"/>
              <a:t>- 100 opérations = 14,90HT/Mois avec mise en service de 149€HT (compatible </a:t>
            </a:r>
            <a:r>
              <a:rPr lang="en-US" baseline="0" dirty="0" smtClean="0"/>
              <a:t>F</a:t>
            </a:r>
            <a:r>
              <a:rPr lang="fr-FR" baseline="0" dirty="0" smtClean="0"/>
              <a:t>rance et international)</a:t>
            </a:r>
          </a:p>
          <a:p>
            <a:endParaRPr lang="fr-FR" baseline="0" dirty="0" smtClean="0"/>
          </a:p>
          <a:p>
            <a:r>
              <a:rPr lang="fr-FR" baseline="0" dirty="0" smtClean="0"/>
              <a:t>Sinon :</a:t>
            </a:r>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 </a:t>
            </a:r>
            <a:r>
              <a:rPr lang="fr-FR" dirty="0" smtClean="0"/>
              <a:t>Le paiement en ligne entre l'entreprise et le consommateur s'effectue avec ou sans contrat de vente à distance (VAD).</a:t>
            </a:r>
            <a:r>
              <a:rPr lang="fr-FR" baseline="0" dirty="0" smtClean="0"/>
              <a:t> Souscrire à un contrat VAD avec notre banque assurerait une sécurité à nous et nos clients mais aussi une assurance.</a:t>
            </a:r>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21</a:t>
            </a:fld>
            <a:endParaRPr lang="fr-F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22</a:t>
            </a:fld>
            <a:endParaRPr lang="fr-FR"/>
          </a:p>
        </p:txBody>
      </p:sp>
    </p:spTree>
    <p:extLst>
      <p:ext uri="{BB962C8B-B14F-4D97-AF65-F5344CB8AC3E}">
        <p14:creationId xmlns:p14="http://schemas.microsoft.com/office/powerpoint/2010/main" val="12657640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23</a:t>
            </a:fld>
            <a:endParaRPr lang="fr-FR"/>
          </a:p>
        </p:txBody>
      </p:sp>
    </p:spTree>
    <p:extLst>
      <p:ext uri="{BB962C8B-B14F-4D97-AF65-F5344CB8AC3E}">
        <p14:creationId xmlns:p14="http://schemas.microsoft.com/office/powerpoint/2010/main" val="12657640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baseline="0" dirty="0" smtClean="0"/>
              <a:t>Une telle diversité technique en rapport avec les domaines de compétences de l’école peut faire de ce logiciel une excellente vitrine pour IN’TECH INFO.</a:t>
            </a:r>
          </a:p>
          <a:p>
            <a:endParaRPr lang="fr-FR" baseline="0" dirty="0" smtClean="0"/>
          </a:p>
          <a:p>
            <a:r>
              <a:rPr lang="fr-FR" baseline="0" dirty="0" smtClean="0"/>
              <a:t>J’ai pu m’apercevoir lors des salons avec IN’TECH INFO que beaucoup d’étudiants ou futurs étudiants étaient à la recherche d’écoles permettant la création de jeux vidéos aussi biens 2D que 3D.</a:t>
            </a:r>
          </a:p>
          <a:p>
            <a:r>
              <a:rPr lang="fr-FR" baseline="0" dirty="0" smtClean="0"/>
              <a:t>Développer même une application 3D en général fait de plus en plus d’envieux et montrer qu’à IN’TECH INFO c’est possible, alors c’est un vrai plus.</a:t>
            </a:r>
          </a:p>
          <a:p>
            <a:endParaRPr lang="fr-FR" baseline="0" dirty="0" smtClean="0"/>
          </a:p>
          <a:p>
            <a:r>
              <a:rPr lang="fr-FR" dirty="0" smtClean="0"/>
              <a:t>Communiquer pour l’école se fait évident,</a:t>
            </a:r>
            <a:r>
              <a:rPr lang="fr-FR" baseline="0" dirty="0" smtClean="0"/>
              <a:t> </a:t>
            </a:r>
            <a:r>
              <a:rPr lang="fr-FR" dirty="0" smtClean="0"/>
              <a:t>son emprunte sera présente sur le site Web</a:t>
            </a:r>
            <a:r>
              <a:rPr lang="fr-FR" baseline="0" dirty="0" smtClean="0"/>
              <a:t> de </a:t>
            </a:r>
            <a:r>
              <a:rPr lang="fr-FR" baseline="0" dirty="0" err="1" smtClean="0"/>
              <a:t>Community</a:t>
            </a:r>
            <a:r>
              <a:rPr lang="fr-FR" baseline="0" dirty="0" smtClean="0"/>
              <a:t> Play 3D en précisant qu’elle contribue à ce projet.</a:t>
            </a:r>
          </a:p>
          <a:p>
            <a:endParaRPr lang="fr-FR" baseline="0" dirty="0" smtClean="0"/>
          </a:p>
          <a:p>
            <a:r>
              <a:rPr lang="fr-FR" baseline="0" dirty="0" smtClean="0"/>
              <a:t>En tant que porteur de ce projet et quelque soit sa forme cela restera toujours un point positif pour l’école IN’TECH INFO.</a:t>
            </a:r>
          </a:p>
          <a:p>
            <a:endParaRPr lang="fr-FR" baseline="0" dirty="0" smtClean="0"/>
          </a:p>
          <a:p>
            <a:r>
              <a:rPr lang="fr-FR" baseline="0" dirty="0" smtClean="0"/>
              <a:t>A DIRE</a:t>
            </a:r>
          </a:p>
          <a:p>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fr-FR" baseline="0" dirty="0" smtClean="0"/>
              <a:t>Mon projet montre une mise en application et une maîtrise de beaucoup de techniques apprises au sein de l’école. Cette  mise en application est une véritable vitrine pour l’école, qui montre qu’après trois ans d’études nous sommes capables de rendre des logiciels performants et professionnels.</a:t>
            </a:r>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fr-FR" baseline="0" dirty="0" smtClean="0"/>
          </a:p>
          <a:p>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24</a:t>
            </a:fld>
            <a:endParaRPr lang="fr-F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2</a:t>
            </a:fld>
            <a:endParaRPr lang="fr-FR"/>
          </a:p>
        </p:txBody>
      </p:sp>
    </p:spTree>
    <p:extLst>
      <p:ext uri="{BB962C8B-B14F-4D97-AF65-F5344CB8AC3E}">
        <p14:creationId xmlns:p14="http://schemas.microsoft.com/office/powerpoint/2010/main" val="39447674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en-US" dirty="0" smtClean="0"/>
              <a:t>Gartner, Inc. (NYSE: IT) is the world's leading information technology research and advisory company.</a:t>
            </a:r>
          </a:p>
          <a:p>
            <a:r>
              <a:rPr lang="en-US" dirty="0" smtClean="0"/>
              <a:t>2013 is an important year for the game industry as Sony, Microsoft and recently Nintendo are releasing their next-generation video game consoles to a market that may be moving in another direction due to the popularity of mobile devices.</a:t>
            </a:r>
          </a:p>
          <a:p>
            <a:r>
              <a:rPr lang="fr-FR" dirty="0" smtClean="0"/>
              <a:t>http://www.gartner.com/newsroom/id/2614915</a:t>
            </a:r>
          </a:p>
          <a:p>
            <a:endParaRPr lang="fr-FR" dirty="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4</a:t>
            </a:fld>
            <a:endParaRPr 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smtClean="0"/>
              <a:t>[28/02/2014 17:02:56] fiona94240: présentation produit</a:t>
            </a:r>
          </a:p>
          <a:p>
            <a:r>
              <a:rPr lang="fr-FR" dirty="0" smtClean="0"/>
              <a:t>[28/02/2014 17:03:04] fiona94240: nombre licencié</a:t>
            </a:r>
          </a:p>
          <a:p>
            <a:r>
              <a:rPr lang="fr-FR" dirty="0" smtClean="0"/>
              <a:t>[28/02/2014 17:03:32] fiona94240: évolution licenciée chiffres</a:t>
            </a:r>
          </a:p>
          <a:p>
            <a:r>
              <a:rPr lang="fr-FR" dirty="0" smtClean="0"/>
              <a:t>[28/02/2014 17:03:55] fiona94240: prix différentes licences</a:t>
            </a:r>
          </a:p>
          <a:p>
            <a:r>
              <a:rPr lang="fr-FR" dirty="0" smtClean="0"/>
              <a:t>[28/02/2014 17:04:49] fiona94240: projets futurs (qu'est ce qu'ils veulent développer)</a:t>
            </a:r>
          </a:p>
          <a:p>
            <a:endParaRPr lang="fr-FR" dirty="0" smtClean="0"/>
          </a:p>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5</a:t>
            </a:fld>
            <a:endParaRPr lang="fr-FR"/>
          </a:p>
        </p:txBody>
      </p:sp>
    </p:spTree>
    <p:extLst>
      <p:ext uri="{BB962C8B-B14F-4D97-AF65-F5344CB8AC3E}">
        <p14:creationId xmlns:p14="http://schemas.microsoft.com/office/powerpoint/2010/main" val="2483346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6733E8-531F-47B0-AA95-BF2D26AB1ACC}" type="slidenum">
              <a:rPr lang="fr-FR" smtClean="0"/>
              <a:pPr/>
              <a:t>6</a:t>
            </a:fld>
            <a:endParaRPr lang="fr-FR"/>
          </a:p>
        </p:txBody>
      </p:sp>
    </p:spTree>
    <p:extLst>
      <p:ext uri="{BB962C8B-B14F-4D97-AF65-F5344CB8AC3E}">
        <p14:creationId xmlns:p14="http://schemas.microsoft.com/office/powerpoint/2010/main" val="1026204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10</a:t>
            </a:fld>
            <a:endParaRPr lang="fr-F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11</a:t>
            </a:fld>
            <a:endParaRPr lang="fr-F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12</a:t>
            </a:fld>
            <a:endParaRPr lang="fr-F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r>
              <a:rPr lang="fr-FR" dirty="0" smtClean="0"/>
              <a:t>3 Captures d’écran</a:t>
            </a:r>
            <a:endParaRPr lang="fr-FR" baseline="0" dirty="0" smtClean="0"/>
          </a:p>
        </p:txBody>
      </p:sp>
      <p:sp>
        <p:nvSpPr>
          <p:cNvPr id="4" name="Espace réservé du numéro de diapositive 3"/>
          <p:cNvSpPr>
            <a:spLocks noGrp="1"/>
          </p:cNvSpPr>
          <p:nvPr>
            <p:ph type="sldNum" sz="quarter" idx="10"/>
          </p:nvPr>
        </p:nvSpPr>
        <p:spPr/>
        <p:txBody>
          <a:bodyPr/>
          <a:lstStyle/>
          <a:p>
            <a:fld id="{746733E8-531F-47B0-AA95-BF2D26AB1ACC}" type="slidenum">
              <a:rPr lang="fr-FR" smtClean="0"/>
              <a:pPr/>
              <a:t>13</a:t>
            </a:fld>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p:bgRef idx="1001">
        <a:schemeClr val="bg1"/>
      </p:bgRef>
    </p:bg>
    <p:spTree>
      <p:nvGrpSpPr>
        <p:cNvPr id="1" name=""/>
        <p:cNvGrpSpPr/>
        <p:nvPr/>
      </p:nvGrpSpPr>
      <p:grpSpPr>
        <a:xfrm>
          <a:off x="0" y="0"/>
          <a:ext cx="0" cy="0"/>
          <a:chOff x="0" y="0"/>
          <a:chExt cx="0" cy="0"/>
        </a:xfrm>
      </p:grpSpPr>
      <p:sp>
        <p:nvSpPr>
          <p:cNvPr id="8" name="Titre 7"/>
          <p:cNvSpPr>
            <a:spLocks noGrp="1"/>
          </p:cNvSpPr>
          <p:nvPr>
            <p:ph type="ctrTitle"/>
          </p:nvPr>
        </p:nvSpPr>
        <p:spPr>
          <a:xfrm>
            <a:off x="2286000" y="3124200"/>
            <a:ext cx="6172200" cy="1894362"/>
          </a:xfrm>
        </p:spPr>
        <p:txBody>
          <a:bodyPr/>
          <a:lstStyle>
            <a:lvl1pPr>
              <a:defRPr b="1"/>
            </a:lvl1pPr>
          </a:lstStyle>
          <a:p>
            <a:r>
              <a:rPr kumimoji="0" lang="fr-FR" smtClean="0"/>
              <a:t>Cliquez pour modifier le style du titre</a:t>
            </a:r>
            <a:endParaRPr kumimoji="0" lang="en-US"/>
          </a:p>
        </p:txBody>
      </p:sp>
      <p:sp>
        <p:nvSpPr>
          <p:cNvPr id="9" name="Sous-titr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fr-FR" smtClean="0"/>
              <a:t>Cliquez pour modifier le style des sous-titres du masque</a:t>
            </a:r>
            <a:endParaRPr kumimoji="0" lang="en-US"/>
          </a:p>
        </p:txBody>
      </p:sp>
      <p:sp>
        <p:nvSpPr>
          <p:cNvPr id="28" name="Espace réservé de la date 27"/>
          <p:cNvSpPr>
            <a:spLocks noGrp="1"/>
          </p:cNvSpPr>
          <p:nvPr>
            <p:ph type="dt" sz="half" idx="10"/>
          </p:nvPr>
        </p:nvSpPr>
        <p:spPr bwMode="auto">
          <a:xfrm rot="5400000">
            <a:off x="7764621" y="1174097"/>
            <a:ext cx="2286000" cy="381000"/>
          </a:xfrm>
        </p:spPr>
        <p:txBody>
          <a:bodyPr/>
          <a:lstStyle/>
          <a:p>
            <a:fld id="{CC63FB81-380F-2C47-AF95-2B9CAEC85704}" type="datetime1">
              <a:rPr lang="fr-FR" smtClean="0"/>
              <a:pPr/>
              <a:t>04/03/2014</a:t>
            </a:fld>
            <a:endParaRPr lang="fr-FR"/>
          </a:p>
        </p:txBody>
      </p:sp>
      <p:sp>
        <p:nvSpPr>
          <p:cNvPr id="17" name="Espace réservé du pied de page 16"/>
          <p:cNvSpPr>
            <a:spLocks noGrp="1"/>
          </p:cNvSpPr>
          <p:nvPr>
            <p:ph type="ftr" sz="quarter" idx="11"/>
          </p:nvPr>
        </p:nvSpPr>
        <p:spPr bwMode="auto">
          <a:xfrm rot="5400000">
            <a:off x="7077269" y="4181669"/>
            <a:ext cx="3657600" cy="384048"/>
          </a:xfrm>
        </p:spPr>
        <p:txBody>
          <a:bodyPr/>
          <a:lstStyle/>
          <a:p>
            <a:endParaRPr lang="fr-FR"/>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Connecteur droit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Connecteur droit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Connecteur droit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Connecteur droit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Connecteur droit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Connecteur droit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Ellipse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llipse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Ellipse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Ellipse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Ellipse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Espace réservé du numéro de diapositive 28"/>
          <p:cNvSpPr>
            <a:spLocks noGrp="1"/>
          </p:cNvSpPr>
          <p:nvPr>
            <p:ph type="sldNum" sz="quarter" idx="12"/>
          </p:nvPr>
        </p:nvSpPr>
        <p:spPr bwMode="auto">
          <a:xfrm>
            <a:off x="1325544" y="4928702"/>
            <a:ext cx="609600" cy="517524"/>
          </a:xfrm>
        </p:spPr>
        <p:txBody>
          <a:bodyPr/>
          <a:lstStyle/>
          <a:p>
            <a:fld id="{A43AA0B9-C824-488B-B5C8-48648C808F94}" type="slidenum">
              <a:rPr lang="fr-FR" smtClean="0"/>
              <a:pPr/>
              <a:t>‹#›</a:t>
            </a:fld>
            <a:endParaRPr lang="fr-F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EABE1657-079B-7443-BB1E-DF760AA47541}" type="datetime1">
              <a:rPr lang="fr-FR" smtClean="0"/>
              <a:pPr/>
              <a:t>04/03/2014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9"/>
            <a:ext cx="1676400" cy="5851525"/>
          </a:xfrm>
        </p:spPr>
        <p:txBody>
          <a:bodyPr vert="eaVert"/>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fld id="{21325669-0741-3F45-A20E-C8EE0A172BB1}" type="datetime1">
              <a:rPr lang="fr-FR" smtClean="0"/>
              <a:pPr/>
              <a:t>04/03/2014</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8" name="Espace réservé du contenu 7"/>
          <p:cNvSpPr>
            <a:spLocks noGrp="1"/>
          </p:cNvSpPr>
          <p:nvPr>
            <p:ph sz="quarter" idx="1"/>
          </p:nvPr>
        </p:nvSpPr>
        <p:spPr>
          <a:xfrm>
            <a:off x="457200" y="1600200"/>
            <a:ext cx="7467600" cy="4873752"/>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7" name="Espace réservé de la date 6"/>
          <p:cNvSpPr>
            <a:spLocks noGrp="1"/>
          </p:cNvSpPr>
          <p:nvPr>
            <p:ph type="dt" sz="half" idx="14"/>
          </p:nvPr>
        </p:nvSpPr>
        <p:spPr/>
        <p:txBody>
          <a:bodyPr rtlCol="0"/>
          <a:lstStyle/>
          <a:p>
            <a:fld id="{0385C126-7489-294F-8BA2-075FEFD6CA1F}" type="datetime1">
              <a:rPr lang="fr-FR" smtClean="0"/>
              <a:pPr/>
              <a:t>04/03/2014</a:t>
            </a:fld>
            <a:endParaRPr lang="fr-FR"/>
          </a:p>
        </p:txBody>
      </p:sp>
      <p:sp>
        <p:nvSpPr>
          <p:cNvPr id="9" name="Espace réservé du numéro de diapositive 8"/>
          <p:cNvSpPr>
            <a:spLocks noGrp="1"/>
          </p:cNvSpPr>
          <p:nvPr>
            <p:ph type="sldNum" sz="quarter" idx="15"/>
          </p:nvPr>
        </p:nvSpPr>
        <p:spPr/>
        <p:txBody>
          <a:bodyPr rtlCol="0"/>
          <a:lstStyle/>
          <a:p>
            <a:fld id="{A43AA0B9-C824-488B-B5C8-48648C808F94}" type="slidenum">
              <a:rPr lang="fr-FR" smtClean="0"/>
              <a:pPr/>
              <a:t>‹#›</a:t>
            </a:fld>
            <a:endParaRPr lang="fr-FR"/>
          </a:p>
        </p:txBody>
      </p:sp>
      <p:sp>
        <p:nvSpPr>
          <p:cNvPr id="10" name="Espace réservé du pied de page 9"/>
          <p:cNvSpPr>
            <a:spLocks noGrp="1"/>
          </p:cNvSpPr>
          <p:nvPr>
            <p:ph type="ftr" sz="quarter" idx="16"/>
          </p:nvPr>
        </p:nvSpPr>
        <p:spPr/>
        <p:txBody>
          <a:bodyPr rtlCol="0"/>
          <a:lstStyle/>
          <a:p>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Ref idx="1001">
        <a:schemeClr val="bg2"/>
      </p:bgRef>
    </p:bg>
    <p:spTree>
      <p:nvGrpSpPr>
        <p:cNvPr id="1" name=""/>
        <p:cNvGrpSpPr/>
        <p:nvPr/>
      </p:nvGrpSpPr>
      <p:grpSpPr>
        <a:xfrm>
          <a:off x="0" y="0"/>
          <a:ext cx="0" cy="0"/>
          <a:chOff x="0" y="0"/>
          <a:chExt cx="0" cy="0"/>
        </a:xfrm>
      </p:grpSpPr>
      <p:sp>
        <p:nvSpPr>
          <p:cNvPr id="2" name="Titre 1"/>
          <p:cNvSpPr>
            <a:spLocks noGrp="1"/>
          </p:cNvSpPr>
          <p:nvPr>
            <p:ph type="title"/>
          </p:nvPr>
        </p:nvSpPr>
        <p:spPr>
          <a:xfrm>
            <a:off x="2286000" y="2895600"/>
            <a:ext cx="6172200" cy="2053590"/>
          </a:xfrm>
        </p:spPr>
        <p:txBody>
          <a:bodyPr/>
          <a:lstStyle>
            <a:lvl1pPr algn="l">
              <a:buNone/>
              <a:defRPr sz="3000" b="1" cap="small" baseline="0"/>
            </a:lvl1pPr>
          </a:lstStyle>
          <a:p>
            <a:r>
              <a:rPr kumimoji="0" lang="fr-FR" smtClean="0"/>
              <a:t>Cliquez pour modifier le style du titre</a:t>
            </a:r>
            <a:endParaRPr kumimoji="0" lang="en-US"/>
          </a:p>
        </p:txBody>
      </p:sp>
      <p:sp>
        <p:nvSpPr>
          <p:cNvPr id="3" name="Espace réservé du texte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fr-FR" smtClean="0"/>
              <a:t>Cliquez pour modifier les styles du texte du masque</a:t>
            </a:r>
          </a:p>
        </p:txBody>
      </p:sp>
      <p:sp>
        <p:nvSpPr>
          <p:cNvPr id="4" name="Espace réservé de la date 3"/>
          <p:cNvSpPr>
            <a:spLocks noGrp="1"/>
          </p:cNvSpPr>
          <p:nvPr>
            <p:ph type="dt" sz="half" idx="10"/>
          </p:nvPr>
        </p:nvSpPr>
        <p:spPr bwMode="auto">
          <a:xfrm rot="5400000">
            <a:off x="7763256" y="1170432"/>
            <a:ext cx="2286000" cy="381000"/>
          </a:xfrm>
        </p:spPr>
        <p:txBody>
          <a:bodyPr/>
          <a:lstStyle/>
          <a:p>
            <a:fld id="{E85C10F4-A297-2749-8E77-2B5D9B206389}" type="datetime1">
              <a:rPr lang="fr-FR" smtClean="0"/>
              <a:pPr/>
              <a:t>04/03/2014</a:t>
            </a:fld>
            <a:endParaRPr lang="fr-FR"/>
          </a:p>
        </p:txBody>
      </p:sp>
      <p:sp>
        <p:nvSpPr>
          <p:cNvPr id="5" name="Espace réservé du pied de page 4"/>
          <p:cNvSpPr>
            <a:spLocks noGrp="1"/>
          </p:cNvSpPr>
          <p:nvPr>
            <p:ph type="ftr" sz="quarter" idx="11"/>
          </p:nvPr>
        </p:nvSpPr>
        <p:spPr bwMode="auto">
          <a:xfrm rot="5400000">
            <a:off x="7077456" y="4178808"/>
            <a:ext cx="3657600" cy="384048"/>
          </a:xfrm>
        </p:spPr>
        <p:txBody>
          <a:bodyPr/>
          <a:lstStyle/>
          <a:p>
            <a:endParaRPr lang="fr-FR"/>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Connecteur droit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Connecteur droit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Connecteur droit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Connecteur droit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Connecteur droit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Ellipse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Ellipse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Ellipse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Ellipse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llipse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Connecteur droit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Espace réservé du numéro de diapositive 5"/>
          <p:cNvSpPr>
            <a:spLocks noGrp="1"/>
          </p:cNvSpPr>
          <p:nvPr>
            <p:ph type="sldNum" sz="quarter" idx="12"/>
          </p:nvPr>
        </p:nvSpPr>
        <p:spPr bwMode="auto">
          <a:xfrm>
            <a:off x="1340616" y="4928702"/>
            <a:ext cx="609600" cy="517524"/>
          </a:xfrm>
        </p:spPr>
        <p:txBody>
          <a:bodyPr/>
          <a:lstStyle/>
          <a:p>
            <a:fld id="{A43AA0B9-C824-488B-B5C8-48648C808F94}" type="slidenum">
              <a:rPr lang="fr-FR" smtClean="0"/>
              <a:pPr/>
              <a:t>‹#›</a:t>
            </a:fld>
            <a:endParaRPr lang="fr-F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5" name="Espace réservé de la date 4"/>
          <p:cNvSpPr>
            <a:spLocks noGrp="1"/>
          </p:cNvSpPr>
          <p:nvPr>
            <p:ph type="dt" sz="half" idx="10"/>
          </p:nvPr>
        </p:nvSpPr>
        <p:spPr/>
        <p:txBody>
          <a:bodyPr/>
          <a:lstStyle/>
          <a:p>
            <a:fld id="{1D4CCBC4-E66F-EB41-BE91-D304314E229D}" type="datetime1">
              <a:rPr lang="fr-FR" smtClean="0"/>
              <a:pPr/>
              <a:t>04/03/2014</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A43AA0B9-C824-488B-B5C8-48648C808F94}" type="slidenum">
              <a:rPr lang="fr-FR" smtClean="0"/>
              <a:pPr/>
              <a:t>‹#›</a:t>
            </a:fld>
            <a:endParaRPr lang="fr-FR"/>
          </a:p>
        </p:txBody>
      </p:sp>
      <p:sp>
        <p:nvSpPr>
          <p:cNvPr id="9" name="Espace réservé du contenu 8"/>
          <p:cNvSpPr>
            <a:spLocks noGrp="1"/>
          </p:cNvSpPr>
          <p:nvPr>
            <p:ph sz="quarter" idx="1"/>
          </p:nvPr>
        </p:nvSpPr>
        <p:spPr>
          <a:xfrm>
            <a:off x="457200" y="1600200"/>
            <a:ext cx="3657600" cy="45720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1" name="Espace réservé du contenu 10"/>
          <p:cNvSpPr>
            <a:spLocks noGrp="1"/>
          </p:cNvSpPr>
          <p:nvPr>
            <p:ph sz="quarter" idx="2"/>
          </p:nvPr>
        </p:nvSpPr>
        <p:spPr>
          <a:xfrm>
            <a:off x="4270248" y="1600200"/>
            <a:ext cx="3657600" cy="45720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7543800" cy="1143000"/>
          </a:xfrm>
        </p:spPr>
        <p:txBody>
          <a:bodyPr anchor="b"/>
          <a:lstStyle>
            <a:lvl1pPr>
              <a:defRPr/>
            </a:lvl1pPr>
          </a:lstStyle>
          <a:p>
            <a:r>
              <a:rPr kumimoji="0" lang="fr-FR" smtClean="0"/>
              <a:t>Cliquez pour modifier le style du titre</a:t>
            </a:r>
            <a:endParaRPr kumimoji="0" lang="en-US"/>
          </a:p>
        </p:txBody>
      </p:sp>
      <p:sp>
        <p:nvSpPr>
          <p:cNvPr id="7" name="Espace réservé de la date 6"/>
          <p:cNvSpPr>
            <a:spLocks noGrp="1"/>
          </p:cNvSpPr>
          <p:nvPr>
            <p:ph type="dt" sz="half" idx="10"/>
          </p:nvPr>
        </p:nvSpPr>
        <p:spPr/>
        <p:txBody>
          <a:bodyPr/>
          <a:lstStyle/>
          <a:p>
            <a:fld id="{3F4ABB11-DB22-F341-B5ED-E57D6BF335CB}" type="datetime1">
              <a:rPr lang="fr-FR" smtClean="0"/>
              <a:pPr/>
              <a:t>04/03/2014</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A43AA0B9-C824-488B-B5C8-48648C808F94}" type="slidenum">
              <a:rPr lang="fr-FR" smtClean="0"/>
              <a:pPr/>
              <a:t>‹#›</a:t>
            </a:fld>
            <a:endParaRPr lang="fr-FR"/>
          </a:p>
        </p:txBody>
      </p:sp>
      <p:sp>
        <p:nvSpPr>
          <p:cNvPr id="11" name="Espace réservé du contenu 10"/>
          <p:cNvSpPr>
            <a:spLocks noGrp="1"/>
          </p:cNvSpPr>
          <p:nvPr>
            <p:ph sz="quarter" idx="2"/>
          </p:nvPr>
        </p:nvSpPr>
        <p:spPr>
          <a:xfrm>
            <a:off x="457200" y="2362200"/>
            <a:ext cx="3657600" cy="38862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3" name="Espace réservé du contenu 12"/>
          <p:cNvSpPr>
            <a:spLocks noGrp="1"/>
          </p:cNvSpPr>
          <p:nvPr>
            <p:ph sz="quarter" idx="4"/>
          </p:nvPr>
        </p:nvSpPr>
        <p:spPr>
          <a:xfrm>
            <a:off x="4371975" y="2362200"/>
            <a:ext cx="3657600" cy="3886200"/>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12" name="Espace réservé du texte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fr-FR" smtClean="0"/>
              <a:t>Cliquez pour modifier les styles du texte du masque</a:t>
            </a:r>
          </a:p>
        </p:txBody>
      </p:sp>
      <p:sp>
        <p:nvSpPr>
          <p:cNvPr id="14" name="Espace réservé du texte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fr-FR" smtClean="0"/>
              <a:t>Cliquez pour modifier les styles du texte du masque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6" name="Espace réservé de la date 5"/>
          <p:cNvSpPr>
            <a:spLocks noGrp="1"/>
          </p:cNvSpPr>
          <p:nvPr>
            <p:ph type="dt" sz="half" idx="10"/>
          </p:nvPr>
        </p:nvSpPr>
        <p:spPr/>
        <p:txBody>
          <a:bodyPr rtlCol="0"/>
          <a:lstStyle/>
          <a:p>
            <a:fld id="{940A1616-FD02-8449-ACD0-D326B5E36FF3}" type="datetime1">
              <a:rPr lang="fr-FR" smtClean="0"/>
              <a:pPr/>
              <a:t>04/03/2014</a:t>
            </a:fld>
            <a:endParaRPr lang="fr-FR"/>
          </a:p>
        </p:txBody>
      </p:sp>
      <p:sp>
        <p:nvSpPr>
          <p:cNvPr id="7" name="Espace réservé du numéro de diapositive 6"/>
          <p:cNvSpPr>
            <a:spLocks noGrp="1"/>
          </p:cNvSpPr>
          <p:nvPr>
            <p:ph type="sldNum" sz="quarter" idx="11"/>
          </p:nvPr>
        </p:nvSpPr>
        <p:spPr/>
        <p:txBody>
          <a:bodyPr rtlCol="0"/>
          <a:lstStyle/>
          <a:p>
            <a:fld id="{A43AA0B9-C824-488B-B5C8-48648C808F94}" type="slidenum">
              <a:rPr lang="fr-FR" smtClean="0"/>
              <a:pPr/>
              <a:t>‹#›</a:t>
            </a:fld>
            <a:endParaRPr lang="fr-FR"/>
          </a:p>
        </p:txBody>
      </p:sp>
      <p:sp>
        <p:nvSpPr>
          <p:cNvPr id="8" name="Espace réservé du pied de page 7"/>
          <p:cNvSpPr>
            <a:spLocks noGrp="1"/>
          </p:cNvSpPr>
          <p:nvPr>
            <p:ph type="ftr" sz="quarter" idx="12"/>
          </p:nvPr>
        </p:nvSpPr>
        <p:spPr/>
        <p:txBody>
          <a:bodyPr rtlCol="0"/>
          <a:lstStyle/>
          <a:p>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4F4236B-4E5D-614F-8426-9F65037EF87A}" type="datetime1">
              <a:rPr lang="fr-FR" smtClean="0"/>
              <a:pPr/>
              <a:t>04/03/2014</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A43AA0B9-C824-488B-B5C8-48648C808F94}" type="slidenum">
              <a:rPr lang="fr-FR" smtClean="0"/>
              <a:pPr/>
              <a:t>‹#›</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bg>
      <p:bgRef idx="1001">
        <a:schemeClr val="bg1"/>
      </p:bgRef>
    </p:bg>
    <p:spTree>
      <p:nvGrpSpPr>
        <p:cNvPr id="1" name=""/>
        <p:cNvGrpSpPr/>
        <p:nvPr/>
      </p:nvGrpSpPr>
      <p:grpSpPr>
        <a:xfrm>
          <a:off x="0" y="0"/>
          <a:ext cx="0" cy="0"/>
          <a:chOff x="0" y="0"/>
          <a:chExt cx="0" cy="0"/>
        </a:xfrm>
      </p:grpSpPr>
      <p:sp>
        <p:nvSpPr>
          <p:cNvPr id="10" name="Connecteur droit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r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fr-FR" smtClean="0"/>
              <a:t>Cliquez pour modifier le style du titre</a:t>
            </a:r>
            <a:endParaRPr kumimoji="0" lang="en-US"/>
          </a:p>
        </p:txBody>
      </p:sp>
      <p:sp>
        <p:nvSpPr>
          <p:cNvPr id="3" name="Espace réservé du texte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fr-FR" smtClean="0"/>
              <a:t>Cliquez pour modifier les styles du texte du masque</a:t>
            </a:r>
          </a:p>
        </p:txBody>
      </p:sp>
      <p:sp>
        <p:nvSpPr>
          <p:cNvPr id="8" name="Connecteur droit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Connecteur droit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Connecteur droit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Connecteur droit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Ellipse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Espace réservé du contenu 17"/>
          <p:cNvSpPr>
            <a:spLocks noGrp="1"/>
          </p:cNvSpPr>
          <p:nvPr>
            <p:ph sz="quarter" idx="1"/>
          </p:nvPr>
        </p:nvSpPr>
        <p:spPr>
          <a:xfrm>
            <a:off x="304800" y="274320"/>
            <a:ext cx="5638800" cy="6327648"/>
          </a:xfrm>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21" name="Espace réservé de la date 20"/>
          <p:cNvSpPr>
            <a:spLocks noGrp="1"/>
          </p:cNvSpPr>
          <p:nvPr>
            <p:ph type="dt" sz="half" idx="14"/>
          </p:nvPr>
        </p:nvSpPr>
        <p:spPr/>
        <p:txBody>
          <a:bodyPr rtlCol="0"/>
          <a:lstStyle/>
          <a:p>
            <a:fld id="{45CF9751-C7D9-7A4F-9E64-ADB9C5ECD25C}" type="datetime1">
              <a:rPr lang="fr-FR" smtClean="0"/>
              <a:pPr/>
              <a:t>04/03/2014</a:t>
            </a:fld>
            <a:endParaRPr lang="fr-FR"/>
          </a:p>
        </p:txBody>
      </p:sp>
      <p:sp>
        <p:nvSpPr>
          <p:cNvPr id="22" name="Espace réservé du numéro de diapositive 21"/>
          <p:cNvSpPr>
            <a:spLocks noGrp="1"/>
          </p:cNvSpPr>
          <p:nvPr>
            <p:ph type="sldNum" sz="quarter" idx="15"/>
          </p:nvPr>
        </p:nvSpPr>
        <p:spPr/>
        <p:txBody>
          <a:bodyPr rtlCol="0"/>
          <a:lstStyle/>
          <a:p>
            <a:fld id="{A43AA0B9-C824-488B-B5C8-48648C808F94}" type="slidenum">
              <a:rPr lang="fr-FR" smtClean="0"/>
              <a:pPr/>
              <a:t>‹#›</a:t>
            </a:fld>
            <a:endParaRPr lang="fr-FR"/>
          </a:p>
        </p:txBody>
      </p:sp>
      <p:sp>
        <p:nvSpPr>
          <p:cNvPr id="23" name="Espace réservé du pied de page 22"/>
          <p:cNvSpPr>
            <a:spLocks noGrp="1"/>
          </p:cNvSpPr>
          <p:nvPr>
            <p:ph type="ftr" sz="quarter" idx="16"/>
          </p:nvPr>
        </p:nvSpPr>
        <p:spPr/>
        <p:txBody>
          <a:bodyPr rtlCol="0"/>
          <a:lstStyle/>
          <a:p>
            <a:endParaRPr lang="fr-FR"/>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9" name="Connecteur droit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Ellipse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re 1"/>
          <p:cNvSpPr>
            <a:spLocks noGrp="1"/>
          </p:cNvSpPr>
          <p:nvPr>
            <p:ph type="title"/>
          </p:nvPr>
        </p:nvSpPr>
        <p:spPr>
          <a:xfrm rot="5400000">
            <a:off x="3350133" y="3200400"/>
            <a:ext cx="6309360" cy="457200"/>
          </a:xfrm>
        </p:spPr>
        <p:txBody>
          <a:bodyPr anchor="b"/>
          <a:lstStyle>
            <a:lvl1pPr algn="l">
              <a:buNone/>
              <a:defRPr sz="2000" b="1"/>
            </a:lvl1pPr>
          </a:lstStyle>
          <a:p>
            <a:r>
              <a:rPr kumimoji="0" lang="fr-FR" smtClean="0"/>
              <a:t>Cliquez pour modifier le style du titre</a:t>
            </a:r>
            <a:endParaRPr kumimoji="0" lang="en-US"/>
          </a:p>
        </p:txBody>
      </p:sp>
      <p:sp>
        <p:nvSpPr>
          <p:cNvPr id="3" name="Espace réservé pour une image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fr-FR" smtClean="0"/>
              <a:t>Cliquez sur l'icône pour ajouter une image</a:t>
            </a:r>
            <a:endParaRPr kumimoji="0" lang="en-US" dirty="0"/>
          </a:p>
        </p:txBody>
      </p:sp>
      <p:sp>
        <p:nvSpPr>
          <p:cNvPr id="4" name="Espace réservé du texte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fr-FR" smtClean="0"/>
              <a:t>Cliquez pour modifier les styles du texte du masque</a:t>
            </a:r>
          </a:p>
        </p:txBody>
      </p:sp>
      <p:sp>
        <p:nvSpPr>
          <p:cNvPr id="10" name="Connecteur droit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necteur droit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Connecteur droit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Connecteur droit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Espace réservé de la date 16"/>
          <p:cNvSpPr>
            <a:spLocks noGrp="1"/>
          </p:cNvSpPr>
          <p:nvPr>
            <p:ph type="dt" sz="half" idx="10"/>
          </p:nvPr>
        </p:nvSpPr>
        <p:spPr/>
        <p:txBody>
          <a:bodyPr rtlCol="0"/>
          <a:lstStyle/>
          <a:p>
            <a:fld id="{6378557F-6081-F844-8581-254C1EDD0F8A}" type="datetime1">
              <a:rPr lang="fr-FR" smtClean="0"/>
              <a:pPr/>
              <a:t>04/03/2014</a:t>
            </a:fld>
            <a:endParaRPr lang="fr-FR"/>
          </a:p>
        </p:txBody>
      </p:sp>
      <p:sp>
        <p:nvSpPr>
          <p:cNvPr id="18" name="Espace réservé du numéro de diapositive 17"/>
          <p:cNvSpPr>
            <a:spLocks noGrp="1"/>
          </p:cNvSpPr>
          <p:nvPr>
            <p:ph type="sldNum" sz="quarter" idx="11"/>
          </p:nvPr>
        </p:nvSpPr>
        <p:spPr/>
        <p:txBody>
          <a:bodyPr rtlCol="0"/>
          <a:lstStyle/>
          <a:p>
            <a:fld id="{A43AA0B9-C824-488B-B5C8-48648C808F94}" type="slidenum">
              <a:rPr lang="fr-FR" smtClean="0"/>
              <a:pPr/>
              <a:t>‹#›</a:t>
            </a:fld>
            <a:endParaRPr lang="fr-FR"/>
          </a:p>
        </p:txBody>
      </p:sp>
      <p:sp>
        <p:nvSpPr>
          <p:cNvPr id="21" name="Espace réservé du pied de page 20"/>
          <p:cNvSpPr>
            <a:spLocks noGrp="1"/>
          </p:cNvSpPr>
          <p:nvPr>
            <p:ph type="ftr" sz="quarter" idx="12"/>
          </p:nvPr>
        </p:nvSpPr>
        <p:spPr/>
        <p:txBody>
          <a:bodyPr rtlCol="0"/>
          <a:lstStyle/>
          <a:p>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Connecteur droit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Espace réservé du titre 21"/>
          <p:cNvSpPr>
            <a:spLocks noGrp="1"/>
          </p:cNvSpPr>
          <p:nvPr>
            <p:ph type="title"/>
          </p:nvPr>
        </p:nvSpPr>
        <p:spPr>
          <a:xfrm>
            <a:off x="457200" y="274638"/>
            <a:ext cx="7467600" cy="1143000"/>
          </a:xfrm>
          <a:prstGeom prst="rect">
            <a:avLst/>
          </a:prstGeom>
        </p:spPr>
        <p:txBody>
          <a:bodyPr vert="horz" anchor="b">
            <a:normAutofit/>
          </a:bodyPr>
          <a:lstStyle/>
          <a:p>
            <a:r>
              <a:rPr kumimoji="0" lang="fr-FR" smtClean="0"/>
              <a:t>Cliquez pour modifier le style du titre</a:t>
            </a:r>
            <a:endParaRPr kumimoji="0" lang="en-US"/>
          </a:p>
        </p:txBody>
      </p:sp>
      <p:sp>
        <p:nvSpPr>
          <p:cNvPr id="13" name="Espace réservé du texte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fr-FR" smtClean="0"/>
              <a:t>Cliquez pour modifier les styles du texte du masque</a:t>
            </a:r>
          </a:p>
          <a:p>
            <a:pPr lvl="1" eaLnBrk="1" latinLnBrk="0" hangingPunct="1"/>
            <a:r>
              <a:rPr kumimoji="0" lang="fr-FR" smtClean="0"/>
              <a:t>Deuxième niveau</a:t>
            </a:r>
          </a:p>
          <a:p>
            <a:pPr lvl="2" eaLnBrk="1" latinLnBrk="0" hangingPunct="1"/>
            <a:r>
              <a:rPr kumimoji="0" lang="fr-FR" smtClean="0"/>
              <a:t>Troisième niveau</a:t>
            </a:r>
          </a:p>
          <a:p>
            <a:pPr lvl="3" eaLnBrk="1" latinLnBrk="0" hangingPunct="1"/>
            <a:r>
              <a:rPr kumimoji="0" lang="fr-FR" smtClean="0"/>
              <a:t>Quatrième niveau</a:t>
            </a:r>
          </a:p>
          <a:p>
            <a:pPr lvl="4" eaLnBrk="1" latinLnBrk="0" hangingPunct="1"/>
            <a:r>
              <a:rPr kumimoji="0" lang="fr-FR" smtClean="0"/>
              <a:t>Cinquième niveau</a:t>
            </a:r>
            <a:endParaRPr kumimoji="0" lang="en-US"/>
          </a:p>
        </p:txBody>
      </p:sp>
      <p:sp>
        <p:nvSpPr>
          <p:cNvPr id="14" name="Espace réservé de la date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60A0F112-75D5-E844-B0AB-0DB11B4E7390}" type="datetime1">
              <a:rPr lang="fr-FR" smtClean="0"/>
              <a:pPr/>
              <a:t>04/03/2014</a:t>
            </a:fld>
            <a:endParaRPr lang="fr-FR"/>
          </a:p>
        </p:txBody>
      </p:sp>
      <p:sp>
        <p:nvSpPr>
          <p:cNvPr id="3" name="Espace réservé du pied de page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fr-FR"/>
          </a:p>
        </p:txBody>
      </p:sp>
      <p:sp>
        <p:nvSpPr>
          <p:cNvPr id="7" name="Connecteur droit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Connecteur droit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Connecteur droit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Ellipse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Espace réservé du numéro de diapositive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A43AA0B9-C824-488B-B5C8-48648C808F94}" type="slidenum">
              <a:rPr lang="fr-FR" smtClean="0"/>
              <a:pPr/>
              <a:t>‹#›</a:t>
            </a:fld>
            <a:endParaRPr lang="fr-FR"/>
          </a:p>
        </p:txBody>
      </p:sp>
    </p:spTree>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hf hdr="0" ftr="0" dt="0"/>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err="1" smtClean="0"/>
              <a:t>Community</a:t>
            </a:r>
            <a:r>
              <a:rPr lang="fr-FR" dirty="0" smtClean="0"/>
              <a:t> Play 3D</a:t>
            </a:r>
            <a:endParaRPr lang="fr-FR" dirty="0"/>
          </a:p>
        </p:txBody>
      </p:sp>
      <p:sp>
        <p:nvSpPr>
          <p:cNvPr id="3" name="Sous-titre 2"/>
          <p:cNvSpPr>
            <a:spLocks noGrp="1"/>
          </p:cNvSpPr>
          <p:nvPr>
            <p:ph type="subTitle" idx="1"/>
          </p:nvPr>
        </p:nvSpPr>
        <p:spPr/>
        <p:txBody>
          <a:bodyPr/>
          <a:lstStyle/>
          <a:p>
            <a:endParaRPr lang="fr-FR"/>
          </a:p>
        </p:txBody>
      </p:sp>
      <p:sp>
        <p:nvSpPr>
          <p:cNvPr id="4" name="Slide Number Placeholder 3"/>
          <p:cNvSpPr>
            <a:spLocks noGrp="1"/>
          </p:cNvSpPr>
          <p:nvPr>
            <p:ph type="sldNum" sz="quarter" idx="12"/>
          </p:nvPr>
        </p:nvSpPr>
        <p:spPr/>
        <p:txBody>
          <a:bodyPr/>
          <a:lstStyle/>
          <a:p>
            <a:fld id="{A43AA0B9-C824-488B-B5C8-48648C808F94}" type="slidenum">
              <a:rPr lang="fr-FR" smtClean="0"/>
              <a:pPr/>
              <a:t>1</a:t>
            </a:fld>
            <a:endParaRPr lang="fr-F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Présentation du projet</a:t>
            </a:r>
            <a:endParaRPr lang="fr-FR" dirty="0"/>
          </a:p>
        </p:txBody>
      </p:sp>
      <p:sp>
        <p:nvSpPr>
          <p:cNvPr id="3" name="Espace réservé du contenu 2"/>
          <p:cNvSpPr>
            <a:spLocks noGrp="1"/>
          </p:cNvSpPr>
          <p:nvPr>
            <p:ph sz="quarter" idx="1"/>
          </p:nvPr>
        </p:nvSpPr>
        <p:spPr/>
        <p:txBody>
          <a:bodyPr/>
          <a:lstStyle/>
          <a:p>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10</a:t>
            </a:fld>
            <a:endParaRPr lang="fr-FR"/>
          </a:p>
        </p:txBody>
      </p:sp>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260648"/>
            <a:ext cx="8229600" cy="1143000"/>
          </a:xfrm>
        </p:spPr>
        <p:txBody>
          <a:bodyPr>
            <a:normAutofit/>
          </a:bodyPr>
          <a:lstStyle/>
          <a:p>
            <a:r>
              <a:rPr lang="fr-FR" dirty="0" smtClean="0"/>
              <a:t>Gestion/Création complète d’environnements et animations</a:t>
            </a:r>
            <a:endParaRPr lang="fr-FR" dirty="0"/>
          </a:p>
        </p:txBody>
      </p:sp>
      <p:pic>
        <p:nvPicPr>
          <p:cNvPr id="5" name="Content Placeholder 4" descr="Capture d’écran 2014-03-01 à 18.30.52.png"/>
          <p:cNvPicPr>
            <a:picLocks noGrp="1" noChangeAspect="1"/>
          </p:cNvPicPr>
          <p:nvPr>
            <p:ph sz="quarter" idx="1"/>
          </p:nvPr>
        </p:nvPicPr>
        <p:blipFill rotWithShape="1">
          <a:blip r:embed="rId3" cstate="print">
            <a:extLst>
              <a:ext uri="{28A0092B-C50C-407E-A947-70E740481C1C}">
                <a14:useLocalDpi xmlns:a14="http://schemas.microsoft.com/office/drawing/2010/main" val="0"/>
              </a:ext>
            </a:extLst>
          </a:blip>
          <a:stretch/>
        </p:blipFill>
        <p:spPr>
          <a:xfrm>
            <a:off x="457200" y="1703387"/>
            <a:ext cx="7467600" cy="4667250"/>
          </a:xfrm>
        </p:spPr>
      </p:pic>
      <p:sp>
        <p:nvSpPr>
          <p:cNvPr id="4" name="Slide Number Placeholder 3"/>
          <p:cNvSpPr>
            <a:spLocks noGrp="1"/>
          </p:cNvSpPr>
          <p:nvPr>
            <p:ph type="sldNum" sz="quarter" idx="15"/>
          </p:nvPr>
        </p:nvSpPr>
        <p:spPr/>
        <p:txBody>
          <a:bodyPr/>
          <a:lstStyle/>
          <a:p>
            <a:fld id="{A43AA0B9-C824-488B-B5C8-48648C808F94}" type="slidenum">
              <a:rPr lang="fr-FR" smtClean="0"/>
              <a:pPr/>
              <a:t>11</a:t>
            </a:fld>
            <a:endParaRPr lang="fr-FR"/>
          </a:p>
        </p:txBody>
      </p:sp>
      <p:sp>
        <p:nvSpPr>
          <p:cNvPr id="7" name="Right Arrow 6"/>
          <p:cNvSpPr/>
          <p:nvPr/>
        </p:nvSpPr>
        <p:spPr>
          <a:xfrm rot="18583369">
            <a:off x="5340022" y="4052705"/>
            <a:ext cx="1944216" cy="288032"/>
          </a:xfrm>
          <a:prstGeom prst="rightArrow">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8" name="TextBox 7"/>
          <p:cNvSpPr txBox="1"/>
          <p:nvPr/>
        </p:nvSpPr>
        <p:spPr>
          <a:xfrm>
            <a:off x="4644008" y="4869160"/>
            <a:ext cx="2232248" cy="646331"/>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r>
              <a:rPr lang="en-US" dirty="0" err="1" smtClean="0"/>
              <a:t>Graphe</a:t>
            </a:r>
            <a:r>
              <a:rPr lang="en-US" dirty="0" smtClean="0"/>
              <a:t> de scène et</a:t>
            </a:r>
          </a:p>
          <a:p>
            <a:r>
              <a:rPr lang="en-US" dirty="0" err="1"/>
              <a:t>g</a:t>
            </a:r>
            <a:r>
              <a:rPr lang="en-US" dirty="0" err="1" smtClean="0"/>
              <a:t>estion</a:t>
            </a:r>
            <a:r>
              <a:rPr lang="en-US" dirty="0" smtClean="0"/>
              <a:t> </a:t>
            </a:r>
            <a:r>
              <a:rPr lang="en-US" dirty="0" err="1" smtClean="0"/>
              <a:t>avancée</a:t>
            </a:r>
            <a:endParaRPr lang="en-US" dirty="0"/>
          </a:p>
        </p:txBody>
      </p:sp>
    </p:spTree>
    <p:extLst>
      <p:ext uri="{BB962C8B-B14F-4D97-AF65-F5344CB8AC3E}">
        <p14:creationId xmlns:p14="http://schemas.microsoft.com/office/powerpoint/2010/main" val="142877916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Gestion des effets les plus complexes</a:t>
            </a:r>
            <a:endParaRPr lang="fr-FR" dirty="0"/>
          </a:p>
        </p:txBody>
      </p:sp>
      <p:pic>
        <p:nvPicPr>
          <p:cNvPr id="7" name="Content Placeholder 6" descr="Capture d’écran 2014-03-01 à 18.27.40.png"/>
          <p:cNvPicPr>
            <a:picLocks noGrp="1" noChangeAspect="1"/>
          </p:cNvPicPr>
          <p:nvPr>
            <p:ph sz="quarter" idx="1"/>
          </p:nvPr>
        </p:nvPicPr>
        <p:blipFill rotWithShape="1">
          <a:blip r:embed="rId3" cstate="print">
            <a:extLst>
              <a:ext uri="{28A0092B-C50C-407E-A947-70E740481C1C}">
                <a14:useLocalDpi xmlns:a14="http://schemas.microsoft.com/office/drawing/2010/main" val="0"/>
              </a:ext>
            </a:extLst>
          </a:blip>
          <a:stretch/>
        </p:blipFill>
        <p:spPr>
          <a:xfrm>
            <a:off x="457200" y="1703387"/>
            <a:ext cx="7467600" cy="4667250"/>
          </a:xfrm>
        </p:spPr>
      </p:pic>
      <p:sp>
        <p:nvSpPr>
          <p:cNvPr id="4" name="Slide Number Placeholder 3"/>
          <p:cNvSpPr>
            <a:spLocks noGrp="1"/>
          </p:cNvSpPr>
          <p:nvPr>
            <p:ph type="sldNum" sz="quarter" idx="15"/>
          </p:nvPr>
        </p:nvSpPr>
        <p:spPr/>
        <p:txBody>
          <a:bodyPr/>
          <a:lstStyle/>
          <a:p>
            <a:fld id="{A43AA0B9-C824-488B-B5C8-48648C808F94}" type="slidenum">
              <a:rPr lang="fr-FR" smtClean="0"/>
              <a:pPr/>
              <a:t>12</a:t>
            </a:fld>
            <a:endParaRPr lang="fr-FR"/>
          </a:p>
        </p:txBody>
      </p:sp>
    </p:spTree>
    <p:extLst>
      <p:ext uri="{BB962C8B-B14F-4D97-AF65-F5344CB8AC3E}">
        <p14:creationId xmlns:p14="http://schemas.microsoft.com/office/powerpoint/2010/main" val="258294782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Gestion de l’éclairage </a:t>
            </a:r>
            <a:r>
              <a:rPr lang="fr-FR" dirty="0" smtClean="0"/>
              <a:t>et </a:t>
            </a:r>
            <a:r>
              <a:rPr lang="fr-FR" dirty="0" err="1" smtClean="0"/>
              <a:t>shading</a:t>
            </a:r>
            <a:r>
              <a:rPr lang="fr-FR" dirty="0" smtClean="0"/>
              <a:t> haute qualité</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13</a:t>
            </a:fld>
            <a:endParaRPr lang="fr-FR"/>
          </a:p>
        </p:txBody>
      </p:sp>
      <p:pic>
        <p:nvPicPr>
          <p:cNvPr id="7" name="Content Placeholder 6" descr="Capture d’écran 2014-03-03 à 21.03.47.png"/>
          <p:cNvPicPr>
            <a:picLocks noGrp="1" noChangeAspect="1"/>
          </p:cNvPicPr>
          <p:nvPr>
            <p:ph sz="quarter" idx="1"/>
          </p:nvPr>
        </p:nvPicPr>
        <p:blipFill>
          <a:blip r:embed="rId3">
            <a:extLst>
              <a:ext uri="{28A0092B-C50C-407E-A947-70E740481C1C}">
                <a14:useLocalDpi xmlns:a14="http://schemas.microsoft.com/office/drawing/2010/main" val="0"/>
              </a:ext>
            </a:extLst>
          </a:blip>
          <a:srcRect l="2117" r="2117"/>
          <a:stretch>
            <a:fillRect/>
          </a:stretch>
        </p:blipFill>
        <p:spPr/>
      </p:pic>
    </p:spTree>
    <p:extLst>
      <p:ext uri="{BB962C8B-B14F-4D97-AF65-F5344CB8AC3E}">
        <p14:creationId xmlns:p14="http://schemas.microsoft.com/office/powerpoint/2010/main" val="180985749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971600" y="2420888"/>
            <a:ext cx="6840760" cy="1107996"/>
          </a:xfrm>
          <a:prstGeom prst="rect">
            <a:avLst/>
          </a:prstGeom>
          <a:noFill/>
        </p:spPr>
        <p:txBody>
          <a:bodyPr wrap="square" rtlCol="0">
            <a:spAutoFit/>
          </a:bodyPr>
          <a:lstStyle/>
          <a:p>
            <a:pPr algn="ctr"/>
            <a:r>
              <a:rPr lang="fr-FR" sz="6600" b="1" dirty="0" smtClean="0">
                <a:solidFill>
                  <a:schemeClr val="tx2">
                    <a:lumMod val="75000"/>
                  </a:schemeClr>
                </a:solidFill>
                <a:effectLst>
                  <a:outerShdw blurRad="38100" dist="38100" dir="2700000" algn="tl">
                    <a:srgbClr val="000000">
                      <a:alpha val="43137"/>
                    </a:srgbClr>
                  </a:outerShdw>
                </a:effectLst>
              </a:rPr>
              <a:t>Prix </a:t>
            </a:r>
            <a:endParaRPr lang="fr-FR" sz="6600" b="1" dirty="0">
              <a:solidFill>
                <a:schemeClr val="tx2">
                  <a:lumMod val="75000"/>
                </a:schemeClr>
              </a:solidFill>
              <a:effectLst>
                <a:outerShdw blurRad="38100" dist="38100" dir="2700000" algn="tl">
                  <a:srgbClr val="000000">
                    <a:alpha val="43137"/>
                  </a:srgbClr>
                </a:outerShdw>
              </a:effectLst>
            </a:endParaRPr>
          </a:p>
        </p:txBody>
      </p:sp>
      <p:sp>
        <p:nvSpPr>
          <p:cNvPr id="3" name="Slide Number Placeholder 2"/>
          <p:cNvSpPr>
            <a:spLocks noGrp="1"/>
          </p:cNvSpPr>
          <p:nvPr>
            <p:ph type="sldNum" sz="quarter" idx="12"/>
          </p:nvPr>
        </p:nvSpPr>
        <p:spPr/>
        <p:txBody>
          <a:bodyPr/>
          <a:lstStyle/>
          <a:p>
            <a:fld id="{A43AA0B9-C824-488B-B5C8-48648C808F94}" type="slidenum">
              <a:rPr lang="fr-FR" smtClean="0"/>
              <a:pPr/>
              <a:t>14</a:t>
            </a:fld>
            <a:endParaRPr lang="fr-FR"/>
          </a:p>
        </p:txBody>
      </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Formule V1 </a:t>
            </a:r>
            <a:endParaRPr lang="fr-FR" dirty="0"/>
          </a:p>
        </p:txBody>
      </p:sp>
      <p:sp>
        <p:nvSpPr>
          <p:cNvPr id="3" name="Espace réservé du contenu 2"/>
          <p:cNvSpPr>
            <a:spLocks noGrp="1"/>
          </p:cNvSpPr>
          <p:nvPr>
            <p:ph sz="quarter" idx="1"/>
          </p:nvPr>
        </p:nvSpPr>
        <p:spPr/>
        <p:txBody>
          <a:bodyPr>
            <a:normAutofit/>
          </a:bodyPr>
          <a:lstStyle/>
          <a:p>
            <a:pPr>
              <a:buNone/>
            </a:pPr>
            <a:r>
              <a:rPr lang="fr-FR" dirty="0" smtClean="0"/>
              <a:t>Deux types de formules :</a:t>
            </a:r>
          </a:p>
          <a:p>
            <a:r>
              <a:rPr lang="fr-FR" dirty="0" smtClean="0"/>
              <a:t>licence gratuite simple*</a:t>
            </a:r>
          </a:p>
          <a:p>
            <a:r>
              <a:rPr lang="fr-FR" dirty="0" smtClean="0"/>
              <a:t>280$ licence commerciale</a:t>
            </a:r>
          </a:p>
          <a:p>
            <a:endParaRPr lang="fr-FR" dirty="0" smtClean="0"/>
          </a:p>
          <a:p>
            <a:pPr>
              <a:buNone/>
            </a:pPr>
            <a:r>
              <a:rPr lang="fr-FR" dirty="0" smtClean="0"/>
              <a:t>Dans le cas ou la licence gratuite simple est utilisée à des fins commerciales, l’utilisateur se verra dans l’obligation de payer le prix de la licence de la version utilisée. </a:t>
            </a:r>
          </a:p>
          <a:p>
            <a:endParaRPr lang="fr-FR" dirty="0" smtClean="0"/>
          </a:p>
          <a:p>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15</a:t>
            </a:fld>
            <a:endParaRPr lang="fr-FR"/>
          </a:p>
        </p:txBody>
      </p:sp>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Formule V2</a:t>
            </a:r>
            <a:endParaRPr lang="fr-FR" dirty="0"/>
          </a:p>
        </p:txBody>
      </p:sp>
      <p:sp>
        <p:nvSpPr>
          <p:cNvPr id="3" name="Espace réservé du contenu 2"/>
          <p:cNvSpPr>
            <a:spLocks noGrp="1"/>
          </p:cNvSpPr>
          <p:nvPr>
            <p:ph sz="quarter" idx="1"/>
          </p:nvPr>
        </p:nvSpPr>
        <p:spPr/>
        <p:txBody>
          <a:bodyPr>
            <a:normAutofit/>
          </a:bodyPr>
          <a:lstStyle/>
          <a:p>
            <a:pPr>
              <a:buNone/>
            </a:pPr>
            <a:r>
              <a:rPr lang="fr-FR" dirty="0" smtClean="0"/>
              <a:t>3 types de formules:</a:t>
            </a:r>
          </a:p>
          <a:p>
            <a:r>
              <a:rPr lang="fr-FR" dirty="0" smtClean="0"/>
              <a:t> licence gratuite simple*</a:t>
            </a:r>
          </a:p>
          <a:p>
            <a:r>
              <a:rPr lang="fr-FR" dirty="0" smtClean="0"/>
              <a:t>280$ licence commerciale V1</a:t>
            </a:r>
          </a:p>
          <a:p>
            <a:r>
              <a:rPr lang="fr-FR" dirty="0"/>
              <a:t>3</a:t>
            </a:r>
            <a:r>
              <a:rPr lang="fr-FR" dirty="0" smtClean="0"/>
              <a:t>50$ licence commerciale V2</a:t>
            </a:r>
          </a:p>
          <a:p>
            <a:r>
              <a:rPr lang="fr-FR" dirty="0" smtClean="0"/>
              <a:t>Passage V1 à V2 : 30$</a:t>
            </a:r>
          </a:p>
          <a:p>
            <a:pPr>
              <a:buNone/>
            </a:pPr>
            <a:endParaRPr lang="fr-FR" dirty="0" smtClean="0"/>
          </a:p>
          <a:p>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16</a:t>
            </a:fld>
            <a:endParaRPr lang="fr-FR"/>
          </a:p>
        </p:txBody>
      </p:sp>
    </p:spTree>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SWOT Technique </a:t>
            </a:r>
            <a:r>
              <a:rPr lang="fr-FR" dirty="0"/>
              <a:t>P</a:t>
            </a:r>
            <a:r>
              <a:rPr lang="fr-FR" dirty="0" smtClean="0"/>
              <a:t>rojet</a:t>
            </a:r>
            <a:endParaRPr lang="fr-FR" dirty="0"/>
          </a:p>
        </p:txBody>
      </p:sp>
      <p:graphicFrame>
        <p:nvGraphicFramePr>
          <p:cNvPr id="4" name="Espace réservé du contenu 3"/>
          <p:cNvGraphicFramePr>
            <a:graphicFrameLocks noGrp="1"/>
          </p:cNvGraphicFramePr>
          <p:nvPr>
            <p:ph sz="quarter" idx="1"/>
            <p:extLst>
              <p:ext uri="{D42A27DB-BD31-4B8C-83A1-F6EECF244321}">
                <p14:modId xmlns:p14="http://schemas.microsoft.com/office/powerpoint/2010/main" val="802986181"/>
              </p:ext>
            </p:extLst>
          </p:nvPr>
        </p:nvGraphicFramePr>
        <p:xfrm>
          <a:off x="457200" y="1600200"/>
          <a:ext cx="7467598" cy="4765040"/>
        </p:xfrm>
        <a:graphic>
          <a:graphicData uri="http://schemas.openxmlformats.org/drawingml/2006/table">
            <a:tbl>
              <a:tblPr firstRow="1" bandRow="1">
                <a:tableStyleId>{69CF1AB2-1976-4502-BF36-3FF5EA218861}</a:tableStyleId>
              </a:tblPr>
              <a:tblGrid>
                <a:gridCol w="3733799"/>
                <a:gridCol w="3733799"/>
              </a:tblGrid>
              <a:tr h="370840">
                <a:tc>
                  <a:txBody>
                    <a:bodyPr/>
                    <a:lstStyle/>
                    <a:p>
                      <a:r>
                        <a:rPr lang="fr-FR" dirty="0" smtClean="0"/>
                        <a:t>Forces</a:t>
                      </a:r>
                      <a:r>
                        <a:rPr lang="fr-FR" baseline="0" dirty="0" smtClean="0"/>
                        <a:t> </a:t>
                      </a:r>
                      <a:endParaRPr lang="fr-FR" dirty="0"/>
                    </a:p>
                  </a:txBody>
                  <a:tcPr marL="82973" marR="82973"/>
                </a:tc>
                <a:tc>
                  <a:txBody>
                    <a:bodyPr/>
                    <a:lstStyle/>
                    <a:p>
                      <a:r>
                        <a:rPr lang="fr-FR" dirty="0" smtClean="0"/>
                        <a:t>Faiblesses </a:t>
                      </a:r>
                      <a:endParaRPr lang="fr-FR" dirty="0"/>
                    </a:p>
                  </a:txBody>
                  <a:tcPr marL="82973" marR="82973"/>
                </a:tc>
              </a:tr>
              <a:tr h="593864">
                <a:tc>
                  <a:txBody>
                    <a:bodyPr/>
                    <a:lstStyle/>
                    <a:p>
                      <a:pPr lvl="0">
                        <a:buFont typeface="Arial" pitchFamily="34" charset="0"/>
                        <a:buChar char="•"/>
                      </a:pPr>
                      <a:r>
                        <a:rPr lang="fr-FR" sz="1400" kern="1200" dirty="0" smtClean="0">
                          <a:solidFill>
                            <a:schemeClr val="dk1"/>
                          </a:solidFill>
                          <a:latin typeface="+mn-lt"/>
                          <a:ea typeface="+mn-ea"/>
                          <a:cs typeface="+mn-cs"/>
                        </a:rPr>
                        <a:t>Facilité d’utilisation (expérience utilisateur)</a:t>
                      </a:r>
                    </a:p>
                    <a:p>
                      <a:pPr lvl="0">
                        <a:buFont typeface="Arial" pitchFamily="34" charset="0"/>
                        <a:buChar char="•"/>
                      </a:pPr>
                      <a:r>
                        <a:rPr lang="fr-FR" sz="1400" kern="1200" dirty="0" smtClean="0">
                          <a:solidFill>
                            <a:schemeClr val="dk1"/>
                          </a:solidFill>
                          <a:latin typeface="+mn-lt"/>
                          <a:ea typeface="+mn-ea"/>
                          <a:cs typeface="+mn-cs"/>
                        </a:rPr>
                        <a:t>Rapidité d’utilisation (construction plus rapide)</a:t>
                      </a:r>
                    </a:p>
                    <a:p>
                      <a:pPr lvl="0">
                        <a:buFont typeface="Arial" pitchFamily="34" charset="0"/>
                        <a:buChar char="•"/>
                      </a:pPr>
                      <a:r>
                        <a:rPr lang="fr-FR" sz="1400" kern="1200" dirty="0" smtClean="0">
                          <a:solidFill>
                            <a:schemeClr val="dk1"/>
                          </a:solidFill>
                          <a:latin typeface="+mn-lt"/>
                          <a:ea typeface="+mn-ea"/>
                          <a:cs typeface="+mn-cs"/>
                        </a:rPr>
                        <a:t>Rapidité du lancement du logiciel</a:t>
                      </a:r>
                    </a:p>
                    <a:p>
                      <a:pPr lvl="0">
                        <a:buFont typeface="Arial" pitchFamily="34" charset="0"/>
                        <a:buChar char="•"/>
                      </a:pPr>
                      <a:r>
                        <a:rPr lang="fr-FR" sz="1400" b="1" kern="1200" dirty="0" smtClean="0">
                          <a:solidFill>
                            <a:schemeClr val="dk1"/>
                          </a:solidFill>
                          <a:latin typeface="+mn-lt"/>
                          <a:ea typeface="+mn-ea"/>
                          <a:cs typeface="+mn-cs"/>
                        </a:rPr>
                        <a:t>Portage sur toutes les plateformes (Linux, Mac OS X, Windows, Mobiles)</a:t>
                      </a:r>
                    </a:p>
                    <a:p>
                      <a:pPr lvl="0">
                        <a:buFont typeface="Arial" pitchFamily="34" charset="0"/>
                        <a:buChar char="•"/>
                      </a:pPr>
                      <a:r>
                        <a:rPr lang="fr-FR" sz="1400" kern="1200" dirty="0" smtClean="0">
                          <a:solidFill>
                            <a:schemeClr val="dk1"/>
                          </a:solidFill>
                          <a:latin typeface="+mn-lt"/>
                          <a:ea typeface="+mn-ea"/>
                          <a:cs typeface="+mn-cs"/>
                        </a:rPr>
                        <a:t>Non limitation au niveau des fonctionnalités (système complet de plugins) </a:t>
                      </a:r>
                    </a:p>
                    <a:p>
                      <a:pPr>
                        <a:buFont typeface="Arial" pitchFamily="34" charset="0"/>
                        <a:buChar char="•"/>
                      </a:pPr>
                      <a:r>
                        <a:rPr lang="fr-FR" sz="1400" b="1" kern="1200" dirty="0" smtClean="0">
                          <a:solidFill>
                            <a:schemeClr val="dk1"/>
                          </a:solidFill>
                          <a:latin typeface="+mn-lt"/>
                          <a:ea typeface="+mn-ea"/>
                          <a:cs typeface="+mn-cs"/>
                        </a:rPr>
                        <a:t>Pas de formats propriétaires (couvre tous les logiciels de conception 3D)</a:t>
                      </a:r>
                      <a:endParaRPr lang="fr-FR" sz="1400" b="1" dirty="0"/>
                    </a:p>
                  </a:txBody>
                  <a:tcPr marL="82973" marR="82973"/>
                </a:tc>
                <a:tc>
                  <a:txBody>
                    <a:bodyPr/>
                    <a:lstStyle/>
                    <a:p>
                      <a:pPr lvl="0">
                        <a:buFont typeface="Arial" pitchFamily="34" charset="0"/>
                        <a:buChar char="•"/>
                      </a:pPr>
                      <a:r>
                        <a:rPr lang="fr-FR" sz="1400" kern="1200" dirty="0" smtClean="0">
                          <a:solidFill>
                            <a:schemeClr val="dk1"/>
                          </a:solidFill>
                          <a:latin typeface="+mn-lt"/>
                          <a:ea typeface="+mn-ea"/>
                          <a:cs typeface="+mn-cs"/>
                        </a:rPr>
                        <a:t>Gestion de l’audio basique </a:t>
                      </a:r>
                    </a:p>
                    <a:p>
                      <a:pPr lvl="0">
                        <a:buFont typeface="Arial" pitchFamily="34" charset="0"/>
                        <a:buChar char="•"/>
                      </a:pPr>
                      <a:r>
                        <a:rPr lang="fr-FR" sz="1400" kern="1200" dirty="0" smtClean="0">
                          <a:solidFill>
                            <a:schemeClr val="dk1"/>
                          </a:solidFill>
                          <a:latin typeface="+mn-lt"/>
                          <a:ea typeface="+mn-ea"/>
                          <a:cs typeface="+mn-cs"/>
                        </a:rPr>
                        <a:t>Gestion de la physique basique</a:t>
                      </a:r>
                    </a:p>
                    <a:p>
                      <a:pPr lvl="0">
                        <a:buFont typeface="Arial" pitchFamily="34" charset="0"/>
                        <a:buChar char="•"/>
                      </a:pPr>
                      <a:r>
                        <a:rPr lang="fr-FR" sz="1400" kern="1200" dirty="0" smtClean="0">
                          <a:solidFill>
                            <a:schemeClr val="dk1"/>
                          </a:solidFill>
                          <a:latin typeface="+mn-lt"/>
                          <a:ea typeface="+mn-ea"/>
                          <a:cs typeface="+mn-cs"/>
                        </a:rPr>
                        <a:t>Gestion de terrain basique</a:t>
                      </a:r>
                    </a:p>
                    <a:p>
                      <a:pPr lvl="0">
                        <a:buFont typeface="Arial" pitchFamily="34" charset="0"/>
                        <a:buChar char="•"/>
                      </a:pPr>
                      <a:r>
                        <a:rPr lang="fr-FR" sz="1400" kern="1200" dirty="0" smtClean="0">
                          <a:solidFill>
                            <a:schemeClr val="dk1"/>
                          </a:solidFill>
                          <a:latin typeface="+mn-lt"/>
                          <a:ea typeface="+mn-ea"/>
                          <a:cs typeface="+mn-cs"/>
                        </a:rPr>
                        <a:t>Gestion de la végétation inexistante</a:t>
                      </a:r>
                    </a:p>
                    <a:p>
                      <a:pPr lvl="0">
                        <a:buFont typeface="Arial" pitchFamily="34" charset="0"/>
                        <a:buChar char="•"/>
                      </a:pPr>
                      <a:r>
                        <a:rPr lang="fr-FR" sz="1400" kern="1200" dirty="0" smtClean="0">
                          <a:solidFill>
                            <a:schemeClr val="dk1"/>
                          </a:solidFill>
                          <a:latin typeface="+mn-lt"/>
                          <a:ea typeface="+mn-ea"/>
                          <a:cs typeface="+mn-cs"/>
                        </a:rPr>
                        <a:t>Gestion des modèles animés basique</a:t>
                      </a:r>
                    </a:p>
                    <a:p>
                      <a:pPr lvl="0">
                        <a:buFont typeface="Arial" pitchFamily="34" charset="0"/>
                        <a:buChar char="•"/>
                      </a:pPr>
                      <a:r>
                        <a:rPr lang="fr-FR" sz="1400" kern="1200" dirty="0" smtClean="0">
                          <a:solidFill>
                            <a:schemeClr val="dk1"/>
                          </a:solidFill>
                          <a:latin typeface="+mn-lt"/>
                          <a:ea typeface="+mn-ea"/>
                          <a:cs typeface="+mn-cs"/>
                        </a:rPr>
                        <a:t>Absence d’intelligence artificielle</a:t>
                      </a:r>
                    </a:p>
                    <a:p>
                      <a:pPr lvl="0">
                        <a:buFont typeface="Arial" pitchFamily="34" charset="0"/>
                        <a:buChar char="•"/>
                      </a:pPr>
                      <a:r>
                        <a:rPr lang="fr-FR" sz="1400" kern="1200" dirty="0" smtClean="0">
                          <a:solidFill>
                            <a:schemeClr val="dk1"/>
                          </a:solidFill>
                          <a:latin typeface="+mn-lt"/>
                          <a:ea typeface="+mn-ea"/>
                          <a:cs typeface="+mn-cs"/>
                        </a:rPr>
                        <a:t>Pas de prise en charge des fichiers vidéos</a:t>
                      </a:r>
                      <a:endParaRPr lang="fr-FR" sz="1800" kern="1200" dirty="0">
                        <a:solidFill>
                          <a:schemeClr val="dk1"/>
                        </a:solidFill>
                        <a:latin typeface="+mn-lt"/>
                        <a:ea typeface="+mn-ea"/>
                        <a:cs typeface="+mn-cs"/>
                      </a:endParaRPr>
                    </a:p>
                  </a:txBody>
                  <a:tcPr marL="82973" marR="82973"/>
                </a:tc>
              </a:tr>
              <a:tr h="370840">
                <a:tc>
                  <a:txBody>
                    <a:bodyPr/>
                    <a:lstStyle/>
                    <a:p>
                      <a:r>
                        <a:rPr lang="fr-FR" b="1" dirty="0" smtClean="0"/>
                        <a:t>Opportunités </a:t>
                      </a:r>
                      <a:endParaRPr lang="fr-FR" b="1" dirty="0"/>
                    </a:p>
                  </a:txBody>
                  <a:tcPr marL="82973" marR="82973"/>
                </a:tc>
                <a:tc>
                  <a:txBody>
                    <a:bodyPr/>
                    <a:lstStyle/>
                    <a:p>
                      <a:r>
                        <a:rPr lang="fr-FR" b="1" dirty="0" smtClean="0"/>
                        <a:t>Menaces </a:t>
                      </a:r>
                      <a:endParaRPr lang="fr-FR" b="1" dirty="0"/>
                    </a:p>
                  </a:txBody>
                  <a:tcPr marL="82973" marR="82973"/>
                </a:tc>
              </a:tr>
              <a:tr h="370840">
                <a:tc>
                  <a:txBody>
                    <a:bodyPr/>
                    <a:lstStyle/>
                    <a:p>
                      <a:pPr lvl="0">
                        <a:buFont typeface="Arial" pitchFamily="34" charset="0"/>
                        <a:buChar char="•"/>
                      </a:pPr>
                      <a:r>
                        <a:rPr lang="fr-FR" sz="1400" b="1" kern="1200" dirty="0" smtClean="0">
                          <a:solidFill>
                            <a:schemeClr val="dk1"/>
                          </a:solidFill>
                          <a:latin typeface="+mn-lt"/>
                          <a:ea typeface="+mn-ea"/>
                          <a:cs typeface="+mn-cs"/>
                        </a:rPr>
                        <a:t>Basé essentiellement sur de l’open source (aucune charge sur l’utilisation de ces technologies)</a:t>
                      </a:r>
                    </a:p>
                    <a:p>
                      <a:pPr>
                        <a:buFont typeface="Arial" pitchFamily="34" charset="0"/>
                        <a:buChar char="•"/>
                      </a:pPr>
                      <a:r>
                        <a:rPr lang="fr-FR" sz="1400" kern="1200" dirty="0" smtClean="0">
                          <a:solidFill>
                            <a:schemeClr val="dk1"/>
                          </a:solidFill>
                          <a:latin typeface="+mn-lt"/>
                          <a:ea typeface="+mn-ea"/>
                          <a:cs typeface="+mn-cs"/>
                        </a:rPr>
                        <a:t>Les communautés de ces technologies sont très actives et les mises à jour ne</a:t>
                      </a:r>
                      <a:r>
                        <a:rPr lang="fr-FR" sz="1400" kern="1200" baseline="0" dirty="0" smtClean="0">
                          <a:solidFill>
                            <a:schemeClr val="dk1"/>
                          </a:solidFill>
                          <a:latin typeface="+mn-lt"/>
                          <a:ea typeface="+mn-ea"/>
                          <a:cs typeface="+mn-cs"/>
                        </a:rPr>
                        <a:t> sont pas rares</a:t>
                      </a:r>
                      <a:r>
                        <a:rPr lang="fr-FR" sz="1400" kern="1200" dirty="0" smtClean="0">
                          <a:solidFill>
                            <a:schemeClr val="dk1"/>
                          </a:solidFill>
                          <a:latin typeface="+mn-lt"/>
                          <a:ea typeface="+mn-ea"/>
                          <a:cs typeface="+mn-cs"/>
                        </a:rPr>
                        <a:t>.</a:t>
                      </a:r>
                      <a:endParaRPr lang="fr-FR" sz="1400" dirty="0"/>
                    </a:p>
                  </a:txBody>
                  <a:tcPr marL="82973" marR="82973"/>
                </a:tc>
                <a:tc>
                  <a:txBody>
                    <a:bodyPr/>
                    <a:lstStyle/>
                    <a:p>
                      <a:pPr>
                        <a:buFont typeface="Arial" pitchFamily="34" charset="0"/>
                        <a:buChar char="•"/>
                      </a:pPr>
                      <a:r>
                        <a:rPr lang="fr-FR" sz="1400" kern="1200" dirty="0" smtClean="0">
                          <a:solidFill>
                            <a:schemeClr val="dk1"/>
                          </a:solidFill>
                          <a:latin typeface="+mn-lt"/>
                          <a:ea typeface="+mn-ea"/>
                          <a:cs typeface="+mn-cs"/>
                        </a:rPr>
                        <a:t>Une des librairies open source peut être arrêtée d’être supportée</a:t>
                      </a:r>
                    </a:p>
                    <a:p>
                      <a:pPr>
                        <a:buFont typeface="Arial" pitchFamily="34" charset="0"/>
                        <a:buChar char="•"/>
                      </a:pPr>
                      <a:r>
                        <a:rPr lang="fr-FR" sz="1400" kern="1200" dirty="0" smtClean="0">
                          <a:solidFill>
                            <a:schemeClr val="dk1"/>
                          </a:solidFill>
                          <a:latin typeface="+mn-lt"/>
                          <a:ea typeface="+mn-ea"/>
                          <a:cs typeface="+mn-cs"/>
                        </a:rPr>
                        <a:t>Développement </a:t>
                      </a:r>
                      <a:r>
                        <a:rPr lang="fr-FR" sz="1400" kern="1200" baseline="0" dirty="0" smtClean="0">
                          <a:solidFill>
                            <a:schemeClr val="dk1"/>
                          </a:solidFill>
                          <a:latin typeface="+mn-lt"/>
                          <a:ea typeface="+mn-ea"/>
                          <a:cs typeface="+mn-cs"/>
                        </a:rPr>
                        <a:t>spectaculaire des nouvelles technologies</a:t>
                      </a:r>
                      <a:endParaRPr lang="fr-FR" sz="1400" dirty="0"/>
                    </a:p>
                  </a:txBody>
                  <a:tcPr marL="82973" marR="82973"/>
                </a:tc>
              </a:tr>
            </a:tbl>
          </a:graphicData>
        </a:graphic>
      </p:graphicFrame>
      <p:sp>
        <p:nvSpPr>
          <p:cNvPr id="3" name="Slide Number Placeholder 2"/>
          <p:cNvSpPr>
            <a:spLocks noGrp="1"/>
          </p:cNvSpPr>
          <p:nvPr>
            <p:ph type="sldNum" sz="quarter" idx="15"/>
          </p:nvPr>
        </p:nvSpPr>
        <p:spPr/>
        <p:txBody>
          <a:bodyPr/>
          <a:lstStyle/>
          <a:p>
            <a:fld id="{A43AA0B9-C824-488B-B5C8-48648C808F94}" type="slidenum">
              <a:rPr lang="fr-FR" smtClean="0"/>
              <a:pPr/>
              <a:t>17</a:t>
            </a:fld>
            <a:endParaRPr lang="fr-FR"/>
          </a:p>
        </p:txBody>
      </p:sp>
    </p:spTree>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smtClean="0"/>
              <a:t>Promotion du produit</a:t>
            </a:r>
            <a:endParaRPr lang="fr-FR" dirty="0"/>
          </a:p>
        </p:txBody>
      </p:sp>
      <p:sp>
        <p:nvSpPr>
          <p:cNvPr id="4" name="Subtitle 3"/>
          <p:cNvSpPr>
            <a:spLocks noGrp="1"/>
          </p:cNvSpPr>
          <p:nvPr>
            <p:ph type="subTitle" idx="1"/>
          </p:nvPr>
        </p:nvSpPr>
        <p:spPr/>
        <p:txBody>
          <a:bodyPr/>
          <a:lstStyle/>
          <a:p>
            <a:endParaRPr lang="en-US"/>
          </a:p>
        </p:txBody>
      </p:sp>
      <p:sp>
        <p:nvSpPr>
          <p:cNvPr id="3" name="Slide Number Placeholder 2"/>
          <p:cNvSpPr>
            <a:spLocks noGrp="1"/>
          </p:cNvSpPr>
          <p:nvPr>
            <p:ph type="sldNum" sz="quarter" idx="12"/>
          </p:nvPr>
        </p:nvSpPr>
        <p:spPr/>
        <p:txBody>
          <a:bodyPr/>
          <a:lstStyle/>
          <a:p>
            <a:fld id="{A43AA0B9-C824-488B-B5C8-48648C808F94}" type="slidenum">
              <a:rPr lang="fr-FR" smtClean="0"/>
              <a:pPr/>
              <a:t>18</a:t>
            </a:fld>
            <a:endParaRPr lang="fr-FR"/>
          </a:p>
        </p:txBody>
      </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de communicatio</a:t>
            </a:r>
            <a:r>
              <a:rPr lang="fr-FR" dirty="0"/>
              <a:t>n</a:t>
            </a:r>
          </a:p>
        </p:txBody>
      </p:sp>
      <p:sp>
        <p:nvSpPr>
          <p:cNvPr id="3" name="Espace réservé du contenu 2"/>
          <p:cNvSpPr>
            <a:spLocks noGrp="1"/>
          </p:cNvSpPr>
          <p:nvPr>
            <p:ph sz="quarter" idx="1"/>
          </p:nvPr>
        </p:nvSpPr>
        <p:spPr/>
        <p:txBody>
          <a:bodyPr/>
          <a:lstStyle/>
          <a:p>
            <a:r>
              <a:rPr lang="fr-FR" dirty="0" smtClean="0"/>
              <a:t>Communication de proximité (communauté)</a:t>
            </a:r>
          </a:p>
          <a:p>
            <a:r>
              <a:rPr lang="fr-FR" dirty="0" smtClean="0"/>
              <a:t>Outils utilisés: </a:t>
            </a:r>
          </a:p>
          <a:p>
            <a:pPr lvl="1"/>
            <a:r>
              <a:rPr lang="fr-FR" dirty="0" smtClean="0"/>
              <a:t>Blog</a:t>
            </a:r>
          </a:p>
          <a:p>
            <a:pPr lvl="1"/>
            <a:r>
              <a:rPr lang="fr-FR" dirty="0" smtClean="0"/>
              <a:t>Réseaux sociaux</a:t>
            </a:r>
          </a:p>
          <a:p>
            <a:pPr lvl="1"/>
            <a:r>
              <a:rPr lang="fr-FR" dirty="0" smtClean="0"/>
              <a:t>Forums </a:t>
            </a:r>
          </a:p>
          <a:p>
            <a:pPr lvl="1"/>
            <a:r>
              <a:rPr lang="fr-FR" dirty="0" smtClean="0"/>
              <a:t>Sites internet</a:t>
            </a:r>
          </a:p>
          <a:p>
            <a:pPr lvl="1"/>
            <a:r>
              <a:rPr lang="fr-FR" dirty="0" smtClean="0"/>
              <a:t>Salons / écoles spécialisées</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19</a:t>
            </a:fld>
            <a:endParaRPr lang="fr-FR"/>
          </a:p>
        </p:txBody>
      </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260648"/>
            <a:ext cx="8229600" cy="1143000"/>
          </a:xfrm>
        </p:spPr>
        <p:txBody>
          <a:bodyPr/>
          <a:lstStyle/>
          <a:p>
            <a:r>
              <a:rPr lang="fr-FR" dirty="0" smtClean="0"/>
              <a:t>Sommaire </a:t>
            </a:r>
            <a:endParaRPr lang="fr-FR" dirty="0"/>
          </a:p>
        </p:txBody>
      </p:sp>
      <p:sp>
        <p:nvSpPr>
          <p:cNvPr id="3" name="Espace réservé du contenu 2"/>
          <p:cNvSpPr>
            <a:spLocks noGrp="1"/>
          </p:cNvSpPr>
          <p:nvPr>
            <p:ph sz="quarter" idx="1"/>
          </p:nvPr>
        </p:nvSpPr>
        <p:spPr>
          <a:xfrm>
            <a:off x="467544" y="1628800"/>
            <a:ext cx="8229600" cy="4525963"/>
          </a:xfrm>
        </p:spPr>
        <p:txBody>
          <a:bodyPr>
            <a:normAutofit/>
          </a:bodyPr>
          <a:lstStyle/>
          <a:p>
            <a:r>
              <a:rPr lang="fr-FR" dirty="0" smtClean="0"/>
              <a:t>Présentation générale du marché</a:t>
            </a:r>
          </a:p>
          <a:p>
            <a:r>
              <a:rPr lang="fr-FR" dirty="0" smtClean="0"/>
              <a:t>Présentation du projet</a:t>
            </a:r>
          </a:p>
          <a:p>
            <a:r>
              <a:rPr lang="fr-FR" dirty="0" smtClean="0"/>
              <a:t>Veille concurrentielle </a:t>
            </a:r>
          </a:p>
          <a:p>
            <a:r>
              <a:rPr lang="fr-FR" dirty="0" smtClean="0"/>
              <a:t>Plan de communication</a:t>
            </a:r>
          </a:p>
          <a:p>
            <a:r>
              <a:rPr lang="fr-FR" dirty="0" smtClean="0"/>
              <a:t>Techniques de vente</a:t>
            </a:r>
          </a:p>
          <a:p>
            <a:r>
              <a:rPr lang="fr-FR" dirty="0" smtClean="0"/>
              <a:t>Business plan</a:t>
            </a:r>
          </a:p>
          <a:p>
            <a:r>
              <a:rPr lang="fr-FR" dirty="0" smtClean="0"/>
              <a:t>Qu’est ce que </a:t>
            </a:r>
            <a:r>
              <a:rPr lang="fr-FR" dirty="0" err="1" smtClean="0"/>
              <a:t>Community</a:t>
            </a:r>
            <a:r>
              <a:rPr lang="fr-FR" dirty="0" smtClean="0"/>
              <a:t> </a:t>
            </a:r>
            <a:r>
              <a:rPr lang="fr-FR" dirty="0" err="1" smtClean="0"/>
              <a:t>play</a:t>
            </a:r>
            <a:r>
              <a:rPr lang="fr-FR" dirty="0" smtClean="0"/>
              <a:t> 3D peut apporter à l’école </a:t>
            </a:r>
          </a:p>
          <a:p>
            <a:pPr>
              <a:buNone/>
            </a:pP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2</a:t>
            </a:fld>
            <a:endParaRPr lang="fr-FR"/>
          </a:p>
        </p:txBody>
      </p:sp>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de communication </a:t>
            </a:r>
            <a:endParaRPr lang="fr-FR" dirty="0"/>
          </a:p>
        </p:txBody>
      </p:sp>
      <p:graphicFrame>
        <p:nvGraphicFramePr>
          <p:cNvPr id="4" name="Espace réservé du contenu 3"/>
          <p:cNvGraphicFramePr>
            <a:graphicFrameLocks noGrp="1"/>
          </p:cNvGraphicFramePr>
          <p:nvPr>
            <p:ph sz="quarter" idx="1"/>
          </p:nvPr>
        </p:nvGraphicFramePr>
        <p:xfrm>
          <a:off x="467544" y="1916832"/>
          <a:ext cx="8229600" cy="2885439"/>
        </p:xfrm>
        <a:graphic>
          <a:graphicData uri="http://schemas.openxmlformats.org/drawingml/2006/table">
            <a:tbl>
              <a:tblPr firstRow="1" bandRow="1">
                <a:tableStyleId>{5C22544A-7EE6-4342-B048-85BDC9FD1C3A}</a:tableStyleId>
              </a:tblPr>
              <a:tblGrid>
                <a:gridCol w="1371600"/>
                <a:gridCol w="1371600"/>
                <a:gridCol w="1371600"/>
                <a:gridCol w="1371600"/>
                <a:gridCol w="1371600"/>
                <a:gridCol w="1371600"/>
              </a:tblGrid>
              <a:tr h="370840">
                <a:tc>
                  <a:txBody>
                    <a:bodyPr/>
                    <a:lstStyle/>
                    <a:p>
                      <a:r>
                        <a:rPr lang="fr-FR" dirty="0" smtClean="0"/>
                        <a:t>Outils </a:t>
                      </a:r>
                      <a:endParaRPr lang="fr-FR" dirty="0"/>
                    </a:p>
                  </a:txBody>
                  <a:tcPr/>
                </a:tc>
                <a:tc>
                  <a:txBody>
                    <a:bodyPr/>
                    <a:lstStyle/>
                    <a:p>
                      <a:r>
                        <a:rPr lang="fr-FR" dirty="0" smtClean="0"/>
                        <a:t>Janvier</a:t>
                      </a:r>
                      <a:r>
                        <a:rPr lang="fr-FR" baseline="0" dirty="0" smtClean="0"/>
                        <a:t> </a:t>
                      </a:r>
                      <a:endParaRPr lang="fr-FR" dirty="0"/>
                    </a:p>
                  </a:txBody>
                  <a:tcPr/>
                </a:tc>
                <a:tc>
                  <a:txBody>
                    <a:bodyPr/>
                    <a:lstStyle/>
                    <a:p>
                      <a:r>
                        <a:rPr lang="fr-FR" dirty="0" smtClean="0"/>
                        <a:t>Février</a:t>
                      </a:r>
                      <a:r>
                        <a:rPr lang="fr-FR" baseline="0" dirty="0" smtClean="0"/>
                        <a:t> </a:t>
                      </a:r>
                      <a:endParaRPr lang="fr-FR" dirty="0"/>
                    </a:p>
                  </a:txBody>
                  <a:tcPr/>
                </a:tc>
                <a:tc>
                  <a:txBody>
                    <a:bodyPr/>
                    <a:lstStyle/>
                    <a:p>
                      <a:r>
                        <a:rPr lang="fr-FR" dirty="0" smtClean="0"/>
                        <a:t>Mars</a:t>
                      </a:r>
                      <a:endParaRPr lang="fr-FR" dirty="0"/>
                    </a:p>
                  </a:txBody>
                  <a:tcPr/>
                </a:tc>
                <a:tc>
                  <a:txBody>
                    <a:bodyPr/>
                    <a:lstStyle/>
                    <a:p>
                      <a:r>
                        <a:rPr lang="fr-FR" dirty="0" smtClean="0"/>
                        <a:t>Avril</a:t>
                      </a:r>
                      <a:endParaRPr lang="fr-FR" dirty="0"/>
                    </a:p>
                  </a:txBody>
                  <a:tcPr/>
                </a:tc>
                <a:tc>
                  <a:txBody>
                    <a:bodyPr/>
                    <a:lstStyle/>
                    <a:p>
                      <a:r>
                        <a:rPr lang="fr-FR" dirty="0" smtClean="0"/>
                        <a:t>Mai</a:t>
                      </a:r>
                      <a:endParaRPr lang="fr-FR" dirty="0"/>
                    </a:p>
                  </a:txBody>
                  <a:tcPr/>
                </a:tc>
              </a:tr>
              <a:tr h="370840">
                <a:tc>
                  <a:txBody>
                    <a:bodyPr/>
                    <a:lstStyle/>
                    <a:p>
                      <a:r>
                        <a:rPr lang="fr-FR" sz="1400" dirty="0" smtClean="0"/>
                        <a:t>Blog</a:t>
                      </a:r>
                      <a:endParaRPr lang="fr-FR" sz="1400"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Réseaux sociaux</a:t>
                      </a:r>
                      <a:endParaRPr lang="fr-FR" sz="1400" dirty="0"/>
                    </a:p>
                  </a:txBody>
                  <a:tcPr/>
                </a:tc>
                <a:tc>
                  <a:txBody>
                    <a:bodyPr/>
                    <a:lstStyle/>
                    <a:p>
                      <a:endParaRPr lang="fr-FR"/>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Sites internet</a:t>
                      </a:r>
                      <a:endParaRPr lang="fr-FR" sz="1400" dirty="0"/>
                    </a:p>
                  </a:txBody>
                  <a:tcPr/>
                </a:tc>
                <a:tc>
                  <a:txBody>
                    <a:bodyPr/>
                    <a:lstStyle/>
                    <a:p>
                      <a:endParaRPr lang="fr-FR"/>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r>
              <a:tr h="370840">
                <a:tc>
                  <a:txBody>
                    <a:bodyPr/>
                    <a:lstStyle/>
                    <a:p>
                      <a:r>
                        <a:rPr lang="fr-FR" sz="1400" dirty="0" smtClean="0"/>
                        <a:t>Création site internet </a:t>
                      </a:r>
                      <a:endParaRPr lang="fr-FR" sz="1400" dirty="0"/>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r>
              <a:tr h="370840">
                <a:tc>
                  <a:txBody>
                    <a:bodyPr/>
                    <a:lstStyle/>
                    <a:p>
                      <a:r>
                        <a:rPr lang="fr-FR" sz="1400" dirty="0" smtClean="0"/>
                        <a:t>Forums </a:t>
                      </a:r>
                      <a:endParaRPr lang="fr-FR" sz="1400" dirty="0"/>
                    </a:p>
                  </a:txBody>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c>
                  <a:txBody>
                    <a:bodyPr/>
                    <a:lstStyle/>
                    <a:p>
                      <a:endParaRPr lang="fr-FR" dirty="0"/>
                    </a:p>
                  </a:txBody>
                  <a:tcPr>
                    <a:solidFill>
                      <a:srgbClr val="00B0F0"/>
                    </a:solidFill>
                  </a:tcPr>
                </a:tc>
              </a:tr>
              <a:tr h="145400">
                <a:tc>
                  <a:txBody>
                    <a:bodyPr/>
                    <a:lstStyle/>
                    <a:p>
                      <a:r>
                        <a:rPr lang="fr-FR" sz="1400" dirty="0" smtClean="0"/>
                        <a:t>Salons/écoles</a:t>
                      </a:r>
                      <a:endParaRPr lang="fr-FR" sz="1400" dirty="0"/>
                    </a:p>
                  </a:txBody>
                  <a:tcPr/>
                </a:tc>
                <a:tc>
                  <a:txBody>
                    <a:bodyPr/>
                    <a:lstStyle/>
                    <a:p>
                      <a:endParaRPr lang="fr-FR" dirty="0"/>
                    </a:p>
                  </a:txBody>
                  <a:tcPr/>
                </a:tc>
                <a:tc>
                  <a:txBody>
                    <a:bodyPr/>
                    <a:lstStyle/>
                    <a:p>
                      <a:endParaRPr lang="fr-FR"/>
                    </a:p>
                  </a:txBody>
                  <a:tcPr/>
                </a:tc>
                <a:tc>
                  <a:txBody>
                    <a:bodyPr/>
                    <a:lstStyle/>
                    <a:p>
                      <a:endParaRPr lang="fr-FR"/>
                    </a:p>
                  </a:txBody>
                  <a:tcPr/>
                </a:tc>
                <a:tc>
                  <a:txBody>
                    <a:bodyPr/>
                    <a:lstStyle/>
                    <a:p>
                      <a:endParaRPr lang="fr-FR" dirty="0"/>
                    </a:p>
                  </a:txBody>
                  <a:tcPr/>
                </a:tc>
                <a:tc>
                  <a:txBody>
                    <a:bodyPr/>
                    <a:lstStyle/>
                    <a:p>
                      <a:endParaRPr lang="fr-FR" dirty="0"/>
                    </a:p>
                  </a:txBody>
                  <a:tcPr>
                    <a:solidFill>
                      <a:srgbClr val="00B0F0"/>
                    </a:solidFill>
                  </a:tcPr>
                </a:tc>
              </a:tr>
            </a:tbl>
          </a:graphicData>
        </a:graphic>
      </p:graphicFrame>
      <p:sp>
        <p:nvSpPr>
          <p:cNvPr id="3" name="Slide Number Placeholder 2"/>
          <p:cNvSpPr>
            <a:spLocks noGrp="1"/>
          </p:cNvSpPr>
          <p:nvPr>
            <p:ph type="sldNum" sz="quarter" idx="15"/>
          </p:nvPr>
        </p:nvSpPr>
        <p:spPr/>
        <p:txBody>
          <a:bodyPr/>
          <a:lstStyle/>
          <a:p>
            <a:fld id="{A43AA0B9-C824-488B-B5C8-48648C808F94}" type="slidenum">
              <a:rPr lang="fr-FR" smtClean="0"/>
              <a:pPr/>
              <a:t>20</a:t>
            </a:fld>
            <a:endParaRPr lang="fr-FR"/>
          </a:p>
        </p:txBody>
      </p:sp>
    </p:spTree>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Commercialisation du produit</a:t>
            </a:r>
            <a:endParaRPr lang="fr-FR" dirty="0"/>
          </a:p>
        </p:txBody>
      </p:sp>
      <p:sp>
        <p:nvSpPr>
          <p:cNvPr id="3" name="Espace réservé du contenu 2"/>
          <p:cNvSpPr>
            <a:spLocks noGrp="1"/>
          </p:cNvSpPr>
          <p:nvPr>
            <p:ph sz="quarter" idx="1"/>
          </p:nvPr>
        </p:nvSpPr>
        <p:spPr/>
        <p:txBody>
          <a:bodyPr/>
          <a:lstStyle/>
          <a:p>
            <a:r>
              <a:rPr lang="fr-FR" dirty="0" smtClean="0"/>
              <a:t>Site internet</a:t>
            </a:r>
          </a:p>
          <a:p>
            <a:pPr lvl="1"/>
            <a:r>
              <a:rPr lang="fr-FR" dirty="0" smtClean="0"/>
              <a:t>Système de payement en ligne</a:t>
            </a:r>
          </a:p>
        </p:txBody>
      </p:sp>
      <p:sp>
        <p:nvSpPr>
          <p:cNvPr id="4" name="Slide Number Placeholder 3"/>
          <p:cNvSpPr>
            <a:spLocks noGrp="1"/>
          </p:cNvSpPr>
          <p:nvPr>
            <p:ph type="sldNum" sz="quarter" idx="15"/>
          </p:nvPr>
        </p:nvSpPr>
        <p:spPr/>
        <p:txBody>
          <a:bodyPr/>
          <a:lstStyle/>
          <a:p>
            <a:fld id="{A43AA0B9-C824-488B-B5C8-48648C808F94}" type="slidenum">
              <a:rPr lang="fr-FR" smtClean="0"/>
              <a:pPr/>
              <a:t>21</a:t>
            </a:fld>
            <a:endParaRPr lang="fr-FR"/>
          </a:p>
        </p:txBody>
      </p:sp>
    </p:spTree>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116632"/>
            <a:ext cx="7467600" cy="1143000"/>
          </a:xfrm>
        </p:spPr>
        <p:txBody>
          <a:bodyPr/>
          <a:lstStyle/>
          <a:p>
            <a:r>
              <a:rPr lang="fr-FR" dirty="0" smtClean="0"/>
              <a:t>Business plan </a:t>
            </a:r>
            <a:endParaRPr lang="fr-FR" dirty="0"/>
          </a:p>
        </p:txBody>
      </p:sp>
      <p:sp>
        <p:nvSpPr>
          <p:cNvPr id="3" name="Slide Number Placeholder 2"/>
          <p:cNvSpPr>
            <a:spLocks noGrp="1"/>
          </p:cNvSpPr>
          <p:nvPr>
            <p:ph type="sldNum" sz="quarter" idx="11"/>
          </p:nvPr>
        </p:nvSpPr>
        <p:spPr/>
        <p:txBody>
          <a:bodyPr/>
          <a:lstStyle/>
          <a:p>
            <a:fld id="{A43AA0B9-C824-488B-B5C8-48648C808F94}" type="slidenum">
              <a:rPr lang="fr-FR" smtClean="0"/>
              <a:pPr/>
              <a:t>22</a:t>
            </a:fld>
            <a:endParaRPr lang="fr-FR"/>
          </a:p>
        </p:txBody>
      </p:sp>
      <p:graphicFrame>
        <p:nvGraphicFramePr>
          <p:cNvPr id="4" name="Table 3"/>
          <p:cNvGraphicFramePr>
            <a:graphicFrameLocks noGrp="1"/>
          </p:cNvGraphicFramePr>
          <p:nvPr>
            <p:extLst>
              <p:ext uri="{D42A27DB-BD31-4B8C-83A1-F6EECF244321}">
                <p14:modId xmlns:p14="http://schemas.microsoft.com/office/powerpoint/2010/main" val="3100829558"/>
              </p:ext>
            </p:extLst>
          </p:nvPr>
        </p:nvGraphicFramePr>
        <p:xfrm>
          <a:off x="395536" y="1412776"/>
          <a:ext cx="8229602" cy="4176464"/>
        </p:xfrm>
        <a:graphic>
          <a:graphicData uri="http://schemas.openxmlformats.org/drawingml/2006/table">
            <a:tbl>
              <a:tblPr/>
              <a:tblGrid>
                <a:gridCol w="1291367"/>
                <a:gridCol w="496680"/>
                <a:gridCol w="496680"/>
                <a:gridCol w="496680"/>
                <a:gridCol w="496680"/>
                <a:gridCol w="496680"/>
                <a:gridCol w="496680"/>
                <a:gridCol w="496680"/>
                <a:gridCol w="496680"/>
                <a:gridCol w="649504"/>
                <a:gridCol w="687710"/>
                <a:gridCol w="542527"/>
                <a:gridCol w="542527"/>
                <a:gridCol w="542527"/>
              </a:tblGrid>
              <a:tr h="261029">
                <a:tc>
                  <a:txBody>
                    <a:bodyPr/>
                    <a:lstStyle/>
                    <a:p>
                      <a:pPr algn="l" fontAlgn="b"/>
                      <a:r>
                        <a:rPr lang="en-US" sz="700" b="1" i="0" u="none" strike="noStrike" dirty="0">
                          <a:solidFill>
                            <a:srgbClr val="FFFFFF"/>
                          </a:solidFill>
                          <a:effectLst/>
                          <a:latin typeface="Calibri"/>
                        </a:rPr>
                        <a:t> </a:t>
                      </a:r>
                    </a:p>
                  </a:txBody>
                  <a:tcPr marL="7641" marR="7641" marT="7641" marB="0" anchor="b">
                    <a:lnL>
                      <a:noFill/>
                    </a:lnL>
                    <a:lnR>
                      <a:noFill/>
                    </a:lnR>
                    <a:lnT>
                      <a:noFill/>
                    </a:lnT>
                    <a:lnB>
                      <a:noFill/>
                    </a:lnB>
                    <a:solidFill>
                      <a:srgbClr val="16365C"/>
                    </a:solidFill>
                  </a:tcPr>
                </a:tc>
                <a:tc>
                  <a:txBody>
                    <a:bodyPr/>
                    <a:lstStyle/>
                    <a:p>
                      <a:pPr algn="r" fontAlgn="b"/>
                      <a:r>
                        <a:rPr lang="sv-SE" sz="700" b="1" i="0" u="none" strike="noStrike">
                          <a:solidFill>
                            <a:srgbClr val="FFFFFF"/>
                          </a:solidFill>
                          <a:effectLst/>
                          <a:latin typeface="Calibri"/>
                        </a:rPr>
                        <a:t>janv-14</a:t>
                      </a:r>
                    </a:p>
                  </a:txBody>
                  <a:tcPr marL="7641" marR="7641" marT="7641" marB="0" anchor="b">
                    <a:lnL>
                      <a:noFill/>
                    </a:lnL>
                    <a:lnR>
                      <a:noFill/>
                    </a:lnR>
                    <a:lnT>
                      <a:noFill/>
                    </a:lnT>
                    <a:lnB>
                      <a:noFill/>
                    </a:lnB>
                    <a:solidFill>
                      <a:srgbClr val="16365C"/>
                    </a:solidFill>
                  </a:tcPr>
                </a:tc>
                <a:tc>
                  <a:txBody>
                    <a:bodyPr/>
                    <a:lstStyle/>
                    <a:p>
                      <a:pPr algn="r" fontAlgn="b"/>
                      <a:r>
                        <a:rPr lang="hu-HU" sz="700" b="1" i="0" u="none" strike="noStrike">
                          <a:solidFill>
                            <a:srgbClr val="FFFFFF"/>
                          </a:solidFill>
                          <a:effectLst/>
                          <a:latin typeface="Calibri"/>
                        </a:rPr>
                        <a:t>févr-14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mars-14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avr-14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mai-14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juin-14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juil-14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août-14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sept-14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oct-14</a:t>
                      </a:r>
                    </a:p>
                  </a:txBody>
                  <a:tcPr marL="7641" marR="7641" marT="7641" marB="0" anchor="b">
                    <a:lnL>
                      <a:noFill/>
                    </a:lnL>
                    <a:lnR>
                      <a:noFill/>
                    </a:lnR>
                    <a:lnT>
                      <a:noFill/>
                    </a:lnT>
                    <a:lnB>
                      <a:noFill/>
                    </a:lnB>
                    <a:solidFill>
                      <a:srgbClr val="16365C"/>
                    </a:solidFill>
                  </a:tcPr>
                </a:tc>
                <a:tc>
                  <a:txBody>
                    <a:bodyPr/>
                    <a:lstStyle/>
                    <a:p>
                      <a:pPr algn="r" fontAlgn="b"/>
                      <a:r>
                        <a:rPr lang="en-US" sz="700" b="1" i="0" u="none" strike="noStrike">
                          <a:solidFill>
                            <a:srgbClr val="FFFFFF"/>
                          </a:solidFill>
                          <a:effectLst/>
                          <a:latin typeface="Calibri"/>
                        </a:rPr>
                        <a:t>nov-14</a:t>
                      </a:r>
                    </a:p>
                  </a:txBody>
                  <a:tcPr marL="7641" marR="7641" marT="7641" marB="0" anchor="b">
                    <a:lnL>
                      <a:noFill/>
                    </a:lnL>
                    <a:lnR>
                      <a:noFill/>
                    </a:lnR>
                    <a:lnT>
                      <a:noFill/>
                    </a:lnT>
                    <a:lnB>
                      <a:noFill/>
                    </a:lnB>
                    <a:solidFill>
                      <a:srgbClr val="16365C"/>
                    </a:solidFill>
                  </a:tcPr>
                </a:tc>
                <a:tc>
                  <a:txBody>
                    <a:bodyPr/>
                    <a:lstStyle/>
                    <a:p>
                      <a:pPr algn="r" fontAlgn="b"/>
                      <a:r>
                        <a:rPr lang="fr-FR" sz="700" b="1" i="0" u="none" strike="noStrike">
                          <a:solidFill>
                            <a:srgbClr val="FFFFFF"/>
                          </a:solidFill>
                          <a:effectLst/>
                          <a:latin typeface="Calibri"/>
                        </a:rPr>
                        <a:t>déc-14</a:t>
                      </a:r>
                    </a:p>
                  </a:txBody>
                  <a:tcPr marL="7641" marR="7641" marT="7641" marB="0" anchor="b">
                    <a:lnL>
                      <a:noFill/>
                    </a:lnL>
                    <a:lnR>
                      <a:noFill/>
                    </a:lnR>
                    <a:lnT>
                      <a:noFill/>
                    </a:lnT>
                    <a:lnB>
                      <a:noFill/>
                    </a:lnB>
                    <a:solidFill>
                      <a:srgbClr val="16365C"/>
                    </a:solidFill>
                  </a:tcPr>
                </a:tc>
                <a:tc>
                  <a:txBody>
                    <a:bodyPr/>
                    <a:lstStyle/>
                    <a:p>
                      <a:pPr algn="l" fontAlgn="b"/>
                      <a:r>
                        <a:rPr lang="en-US" sz="700" b="1" i="0" u="none" strike="noStrike">
                          <a:solidFill>
                            <a:srgbClr val="FFFFFF"/>
                          </a:solidFill>
                          <a:effectLst/>
                          <a:latin typeface="Calibri"/>
                        </a:rPr>
                        <a:t>total </a:t>
                      </a:r>
                    </a:p>
                  </a:txBody>
                  <a:tcPr marL="7641" marR="7641" marT="7641" marB="0" anchor="b">
                    <a:lnL>
                      <a:noFill/>
                    </a:lnL>
                    <a:lnR>
                      <a:noFill/>
                    </a:lnR>
                    <a:lnT>
                      <a:noFill/>
                    </a:lnT>
                    <a:lnB>
                      <a:noFill/>
                    </a:lnB>
                    <a:solidFill>
                      <a:srgbClr val="16365C"/>
                    </a:solidFill>
                  </a:tcPr>
                </a:tc>
              </a:tr>
              <a:tr h="261029">
                <a:tc>
                  <a:txBody>
                    <a:bodyPr/>
                    <a:lstStyle/>
                    <a:p>
                      <a:pPr algn="l" fontAlgn="b"/>
                      <a:r>
                        <a:rPr lang="fr-FR" sz="700" b="1" i="0" u="none" strike="noStrike">
                          <a:solidFill>
                            <a:srgbClr val="000000"/>
                          </a:solidFill>
                          <a:effectLst/>
                          <a:latin typeface="Calibri"/>
                        </a:rPr>
                        <a:t>revenus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dirty="0">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r>
              <a:tr h="261029">
                <a:tc>
                  <a:txBody>
                    <a:bodyPr/>
                    <a:lstStyle/>
                    <a:p>
                      <a:pPr algn="l" fontAlgn="b"/>
                      <a:r>
                        <a:rPr lang="it-IT" sz="700" b="0" i="0" u="none" strike="noStrike">
                          <a:solidFill>
                            <a:srgbClr val="000000"/>
                          </a:solidFill>
                          <a:effectLst/>
                          <a:latin typeface="Calibri"/>
                        </a:rPr>
                        <a:t>vente licence 280€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dirty="0">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5 600,00 €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14 000,00 €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22 400,00 €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23 800,00 €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 65 800,00 € </a:t>
                      </a:r>
                    </a:p>
                  </a:txBody>
                  <a:tcPr marL="7641" marR="7641" marT="7641" marB="0" anchor="b">
                    <a:lnL>
                      <a:noFill/>
                    </a:lnL>
                    <a:lnR>
                      <a:noFill/>
                    </a:lnR>
                    <a:lnT>
                      <a:noFill/>
                    </a:lnT>
                    <a:lnB>
                      <a:noFill/>
                    </a:lnB>
                  </a:tcPr>
                </a:tc>
              </a:tr>
              <a:tr h="261029">
                <a:tc>
                  <a:txBody>
                    <a:bodyPr/>
                    <a:lstStyle/>
                    <a:p>
                      <a:pPr algn="l" fontAlgn="b"/>
                      <a:r>
                        <a:rPr lang="fr-FR" sz="700" b="0" i="0" u="none" strike="noStrike" dirty="0">
                          <a:solidFill>
                            <a:srgbClr val="000000"/>
                          </a:solidFill>
                          <a:effectLst/>
                          <a:latin typeface="Calibri"/>
                        </a:rPr>
                        <a:t>publicité </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r>
              <a:tr h="261029">
                <a:tc>
                  <a:txBody>
                    <a:bodyPr/>
                    <a:lstStyle/>
                    <a:p>
                      <a:pPr algn="l" fontAlgn="b"/>
                      <a:r>
                        <a:rPr lang="en-US" sz="700" b="1" i="0" u="none" strike="noStrike" dirty="0">
                          <a:solidFill>
                            <a:srgbClr val="000000"/>
                          </a:solidFill>
                          <a:effectLst/>
                          <a:latin typeface="Calibri"/>
                        </a:rPr>
                        <a:t>total CA</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r" fontAlgn="b"/>
                      <a:r>
                        <a:rPr lang="en-US" sz="700" b="1" i="0" u="none" strike="noStrike">
                          <a:solidFill>
                            <a:srgbClr val="000000"/>
                          </a:solidFill>
                          <a:effectLst/>
                          <a:latin typeface="Calibri"/>
                        </a:rPr>
                        <a:t> 65 800,00 € </a:t>
                      </a:r>
                    </a:p>
                  </a:txBody>
                  <a:tcPr marL="7641" marR="7641" marT="7641" marB="0" anchor="b">
                    <a:lnL>
                      <a:noFill/>
                    </a:lnL>
                    <a:lnR>
                      <a:noFill/>
                    </a:lnR>
                    <a:lnT>
                      <a:noFill/>
                    </a:lnT>
                    <a:lnB>
                      <a:noFill/>
                    </a:lnB>
                    <a:solidFill>
                      <a:srgbClr val="00B0F0"/>
                    </a:solidFill>
                  </a:tcPr>
                </a:tc>
              </a:tr>
              <a:tr h="261029">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r>
              <a:tr h="261029">
                <a:tc>
                  <a:txBody>
                    <a:bodyPr/>
                    <a:lstStyle/>
                    <a:p>
                      <a:pPr algn="l" fontAlgn="b"/>
                      <a:r>
                        <a:rPr lang="en-US" sz="700" b="1" i="0" u="none" strike="noStrike">
                          <a:solidFill>
                            <a:srgbClr val="000000"/>
                          </a:solidFill>
                          <a:effectLst/>
                          <a:latin typeface="Calibri"/>
                        </a:rPr>
                        <a:t>Charges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538DD5"/>
                    </a:solidFill>
                  </a:tcPr>
                </a:tc>
              </a:tr>
              <a:tr h="261029">
                <a:tc>
                  <a:txBody>
                    <a:bodyPr/>
                    <a:lstStyle/>
                    <a:p>
                      <a:pPr algn="l" fontAlgn="b"/>
                      <a:r>
                        <a:rPr lang="fr-FR" sz="700" b="0" i="0" u="none" strike="noStrike">
                          <a:solidFill>
                            <a:srgbClr val="000000"/>
                          </a:solidFill>
                          <a:effectLst/>
                          <a:latin typeface="Calibri"/>
                        </a:rPr>
                        <a:t>salaires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4400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17600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création d'entreprise</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dirty="0">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locaux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comptabilité</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dirty="0">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r>
              <a:tr h="261029">
                <a:tc>
                  <a:txBody>
                    <a:bodyPr/>
                    <a:lstStyle/>
                    <a:p>
                      <a:pPr algn="l" fontAlgn="b"/>
                      <a:r>
                        <a:rPr lang="en-US" sz="700" b="0" i="0" u="none" strike="noStrike">
                          <a:solidFill>
                            <a:srgbClr val="000000"/>
                          </a:solidFill>
                          <a:effectLst/>
                          <a:latin typeface="Calibri"/>
                        </a:rPr>
                        <a:t>assurance</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1000</a:t>
                      </a:r>
                    </a:p>
                  </a:txBody>
                  <a:tcPr marL="7641" marR="7641" marT="7641" marB="0" anchor="b">
                    <a:lnL>
                      <a:noFill/>
                    </a:lnL>
                    <a:lnR>
                      <a:noFill/>
                    </a:lnR>
                    <a:lnT>
                      <a:noFill/>
                    </a:lnT>
                    <a:lnB>
                      <a:noFill/>
                    </a:lnB>
                  </a:tcPr>
                </a:tc>
              </a:tr>
              <a:tr h="261029">
                <a:tc>
                  <a:txBody>
                    <a:bodyPr/>
                    <a:lstStyle/>
                    <a:p>
                      <a:pPr algn="l" fontAlgn="b"/>
                      <a:r>
                        <a:rPr lang="fr-FR" sz="700" b="0" i="0" u="none" strike="noStrike">
                          <a:solidFill>
                            <a:srgbClr val="000000"/>
                          </a:solidFill>
                          <a:effectLst/>
                          <a:latin typeface="Calibri"/>
                        </a:rPr>
                        <a:t>matériel </a:t>
                      </a: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dirty="0">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r" fontAlgn="b"/>
                      <a:r>
                        <a:rPr lang="en-US" sz="700" b="0" i="0" u="none" strike="noStrike">
                          <a:solidFill>
                            <a:srgbClr val="000000"/>
                          </a:solidFill>
                          <a:effectLst/>
                          <a:latin typeface="Calibri"/>
                        </a:rPr>
                        <a:t>3000</a:t>
                      </a:r>
                    </a:p>
                  </a:txBody>
                  <a:tcPr marL="7641" marR="7641" marT="7641" marB="0" anchor="b">
                    <a:lnL>
                      <a:noFill/>
                    </a:lnL>
                    <a:lnR>
                      <a:noFill/>
                    </a:lnR>
                    <a:lnT>
                      <a:noFill/>
                    </a:lnT>
                    <a:lnB>
                      <a:noFill/>
                    </a:lnB>
                  </a:tcPr>
                </a:tc>
              </a:tr>
              <a:tr h="261029">
                <a:tc>
                  <a:txBody>
                    <a:bodyPr/>
                    <a:lstStyle/>
                    <a:p>
                      <a:pPr algn="l" fontAlgn="b"/>
                      <a:r>
                        <a:rPr lang="en-US" sz="700" b="1" i="0" u="none" strike="noStrike">
                          <a:solidFill>
                            <a:srgbClr val="000000"/>
                          </a:solidFill>
                          <a:effectLst/>
                          <a:latin typeface="Calibri"/>
                        </a:rPr>
                        <a:t>total charges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l" fontAlgn="b"/>
                      <a:r>
                        <a:rPr lang="en-US" sz="700" b="1" i="0" u="none" strike="noStrike">
                          <a:solidFill>
                            <a:srgbClr val="000000"/>
                          </a:solidFill>
                          <a:effectLst/>
                          <a:latin typeface="Calibri"/>
                        </a:rPr>
                        <a:t> </a:t>
                      </a:r>
                    </a:p>
                  </a:txBody>
                  <a:tcPr marL="7641" marR="7641" marT="7641" marB="0" anchor="b">
                    <a:lnL>
                      <a:noFill/>
                    </a:lnL>
                    <a:lnR>
                      <a:noFill/>
                    </a:lnR>
                    <a:lnT>
                      <a:noFill/>
                    </a:lnT>
                    <a:lnB>
                      <a:noFill/>
                    </a:lnB>
                    <a:solidFill>
                      <a:srgbClr val="00B0F0"/>
                    </a:solidFill>
                  </a:tcPr>
                </a:tc>
                <a:tc>
                  <a:txBody>
                    <a:bodyPr/>
                    <a:lstStyle/>
                    <a:p>
                      <a:pPr algn="r" fontAlgn="b"/>
                      <a:r>
                        <a:rPr lang="en-US" sz="700" b="1" i="0" u="none" strike="noStrike">
                          <a:solidFill>
                            <a:srgbClr val="000000"/>
                          </a:solidFill>
                          <a:effectLst/>
                          <a:latin typeface="Calibri"/>
                        </a:rPr>
                        <a:t>25600</a:t>
                      </a:r>
                    </a:p>
                  </a:txBody>
                  <a:tcPr marL="7641" marR="7641" marT="7641" marB="0" anchor="b">
                    <a:lnL>
                      <a:noFill/>
                    </a:lnL>
                    <a:lnR>
                      <a:noFill/>
                    </a:lnR>
                    <a:lnT>
                      <a:noFill/>
                    </a:lnT>
                    <a:lnB>
                      <a:noFill/>
                    </a:lnB>
                    <a:solidFill>
                      <a:srgbClr val="00B0F0"/>
                    </a:solidFill>
                  </a:tcPr>
                </a:tc>
              </a:tr>
              <a:tr h="261029">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c>
                  <a:txBody>
                    <a:bodyPr/>
                    <a:lstStyle/>
                    <a:p>
                      <a:pPr algn="l" fontAlgn="b"/>
                      <a:endParaRPr lang="en-US" sz="700" b="0" i="0" u="none" strike="noStrike">
                        <a:solidFill>
                          <a:srgbClr val="000000"/>
                        </a:solidFill>
                        <a:effectLst/>
                        <a:latin typeface="Calibri"/>
                      </a:endParaRPr>
                    </a:p>
                  </a:txBody>
                  <a:tcPr marL="7641" marR="7641" marT="7641" marB="0" anchor="b">
                    <a:lnL>
                      <a:noFill/>
                    </a:lnL>
                    <a:lnR>
                      <a:noFill/>
                    </a:lnR>
                    <a:lnT>
                      <a:noFill/>
                    </a:lnT>
                    <a:lnB>
                      <a:noFill/>
                    </a:lnB>
                  </a:tcPr>
                </a:tc>
              </a:tr>
              <a:tr h="261029">
                <a:tc>
                  <a:txBody>
                    <a:bodyPr/>
                    <a:lstStyle/>
                    <a:p>
                      <a:pPr algn="l" fontAlgn="b"/>
                      <a:r>
                        <a:rPr lang="fr-FR" sz="700" b="1" i="0" u="none" strike="noStrike">
                          <a:solidFill>
                            <a:srgbClr val="FFFFFF"/>
                          </a:solidFill>
                          <a:effectLst/>
                          <a:latin typeface="Calibri"/>
                        </a:rPr>
                        <a:t>bénéfice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dirty="0">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l" fontAlgn="b"/>
                      <a:r>
                        <a:rPr lang="en-US" sz="700" b="1" i="0" u="none" strike="noStrike">
                          <a:solidFill>
                            <a:srgbClr val="FFFFFF"/>
                          </a:solidFill>
                          <a:effectLst/>
                          <a:latin typeface="Calibri"/>
                        </a:rPr>
                        <a:t> </a:t>
                      </a:r>
                    </a:p>
                  </a:txBody>
                  <a:tcPr marL="7641" marR="7641" marT="7641" marB="0" anchor="b">
                    <a:lnL>
                      <a:noFill/>
                    </a:lnL>
                    <a:lnR>
                      <a:noFill/>
                    </a:lnR>
                    <a:lnT>
                      <a:noFill/>
                    </a:lnT>
                    <a:lnB>
                      <a:noFill/>
                    </a:lnB>
                    <a:solidFill>
                      <a:srgbClr val="C00000"/>
                    </a:solidFill>
                  </a:tcPr>
                </a:tc>
                <a:tc>
                  <a:txBody>
                    <a:bodyPr/>
                    <a:lstStyle/>
                    <a:p>
                      <a:pPr algn="r" fontAlgn="b"/>
                      <a:r>
                        <a:rPr lang="en-US" sz="700" b="1" i="0" u="none" strike="noStrike" dirty="0">
                          <a:solidFill>
                            <a:srgbClr val="FFFFFF"/>
                          </a:solidFill>
                          <a:effectLst/>
                          <a:latin typeface="Calibri"/>
                        </a:rPr>
                        <a:t> 40 200,00 € </a:t>
                      </a:r>
                    </a:p>
                  </a:txBody>
                  <a:tcPr marL="7641" marR="7641" marT="7641" marB="0" anchor="b">
                    <a:lnL>
                      <a:noFill/>
                    </a:lnL>
                    <a:lnR>
                      <a:noFill/>
                    </a:lnR>
                    <a:lnT>
                      <a:noFill/>
                    </a:lnT>
                    <a:lnB>
                      <a:noFill/>
                    </a:lnB>
                    <a:solidFill>
                      <a:srgbClr val="C00000"/>
                    </a:solidFill>
                  </a:tcPr>
                </a:tc>
              </a:tr>
            </a:tbl>
          </a:graphicData>
        </a:graphic>
      </p:graphicFrame>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67544" y="188640"/>
            <a:ext cx="7467600" cy="1143000"/>
          </a:xfrm>
        </p:spPr>
        <p:txBody>
          <a:bodyPr/>
          <a:lstStyle/>
          <a:p>
            <a:r>
              <a:rPr lang="fr-FR" dirty="0" smtClean="0"/>
              <a:t>Business plan </a:t>
            </a:r>
            <a:endParaRPr lang="fr-FR" dirty="0"/>
          </a:p>
        </p:txBody>
      </p:sp>
      <p:sp>
        <p:nvSpPr>
          <p:cNvPr id="4" name="Slide Number Placeholder 3"/>
          <p:cNvSpPr>
            <a:spLocks noGrp="1"/>
          </p:cNvSpPr>
          <p:nvPr>
            <p:ph type="sldNum" sz="quarter" idx="11"/>
          </p:nvPr>
        </p:nvSpPr>
        <p:spPr/>
        <p:txBody>
          <a:bodyPr/>
          <a:lstStyle/>
          <a:p>
            <a:fld id="{A43AA0B9-C824-488B-B5C8-48648C808F94}" type="slidenum">
              <a:rPr lang="fr-FR" smtClean="0"/>
              <a:pPr/>
              <a:t>23</a:t>
            </a:fld>
            <a:endParaRPr lang="fr-FR"/>
          </a:p>
        </p:txBody>
      </p:sp>
      <p:graphicFrame>
        <p:nvGraphicFramePr>
          <p:cNvPr id="3" name="Table 2"/>
          <p:cNvGraphicFramePr>
            <a:graphicFrameLocks noGrp="1"/>
          </p:cNvGraphicFramePr>
          <p:nvPr>
            <p:extLst>
              <p:ext uri="{D42A27DB-BD31-4B8C-83A1-F6EECF244321}">
                <p14:modId xmlns:p14="http://schemas.microsoft.com/office/powerpoint/2010/main" val="4289950273"/>
              </p:ext>
            </p:extLst>
          </p:nvPr>
        </p:nvGraphicFramePr>
        <p:xfrm>
          <a:off x="467544" y="1628805"/>
          <a:ext cx="8229596" cy="4022129"/>
        </p:xfrm>
        <a:graphic>
          <a:graphicData uri="http://schemas.openxmlformats.org/drawingml/2006/table">
            <a:tbl>
              <a:tblPr/>
              <a:tblGrid>
                <a:gridCol w="989028"/>
                <a:gridCol w="524037"/>
                <a:gridCol w="524037"/>
                <a:gridCol w="524037"/>
                <a:gridCol w="524037"/>
                <a:gridCol w="524037"/>
                <a:gridCol w="524037"/>
                <a:gridCol w="524037"/>
                <a:gridCol w="524037"/>
                <a:gridCol w="605226"/>
                <a:gridCol w="634749"/>
                <a:gridCol w="568322"/>
                <a:gridCol w="568322"/>
                <a:gridCol w="671653"/>
              </a:tblGrid>
              <a:tr h="211691">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16365C"/>
                    </a:solidFill>
                  </a:tcPr>
                </a:tc>
                <a:tc>
                  <a:txBody>
                    <a:bodyPr/>
                    <a:lstStyle/>
                    <a:p>
                      <a:pPr algn="r" fontAlgn="b"/>
                      <a:r>
                        <a:rPr lang="sv-SE" sz="600" b="1" i="0" u="none" strike="noStrike">
                          <a:solidFill>
                            <a:srgbClr val="FFFFFF"/>
                          </a:solidFill>
                          <a:effectLst/>
                          <a:latin typeface="Calibri"/>
                        </a:rPr>
                        <a:t>janv-15</a:t>
                      </a:r>
                    </a:p>
                  </a:txBody>
                  <a:tcPr marL="7381" marR="7381" marT="7381" marB="0" anchor="b">
                    <a:lnL>
                      <a:noFill/>
                    </a:lnL>
                    <a:lnR>
                      <a:noFill/>
                    </a:lnR>
                    <a:lnT>
                      <a:noFill/>
                    </a:lnT>
                    <a:lnB>
                      <a:noFill/>
                    </a:lnB>
                    <a:solidFill>
                      <a:srgbClr val="16365C"/>
                    </a:solidFill>
                  </a:tcPr>
                </a:tc>
                <a:tc>
                  <a:txBody>
                    <a:bodyPr/>
                    <a:lstStyle/>
                    <a:p>
                      <a:pPr algn="r" fontAlgn="b"/>
                      <a:r>
                        <a:rPr lang="hu-HU" sz="600" b="1" i="0" u="none" strike="noStrike">
                          <a:solidFill>
                            <a:srgbClr val="FFFFFF"/>
                          </a:solidFill>
                          <a:effectLst/>
                          <a:latin typeface="Calibri"/>
                        </a:rPr>
                        <a:t>févr-15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mars-15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avr-15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mai-15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juin-15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juil-15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août-15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sept-15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oct-15</a:t>
                      </a:r>
                    </a:p>
                  </a:txBody>
                  <a:tcPr marL="7381" marR="7381" marT="7381" marB="0" anchor="b">
                    <a:lnL>
                      <a:noFill/>
                    </a:lnL>
                    <a:lnR>
                      <a:noFill/>
                    </a:lnR>
                    <a:lnT>
                      <a:noFill/>
                    </a:lnT>
                    <a:lnB>
                      <a:noFill/>
                    </a:lnB>
                    <a:solidFill>
                      <a:srgbClr val="16365C"/>
                    </a:solidFill>
                  </a:tcPr>
                </a:tc>
                <a:tc>
                  <a:txBody>
                    <a:bodyPr/>
                    <a:lstStyle/>
                    <a:p>
                      <a:pPr algn="r" fontAlgn="b"/>
                      <a:r>
                        <a:rPr lang="en-US" sz="600" b="1" i="0" u="none" strike="noStrike">
                          <a:solidFill>
                            <a:srgbClr val="FFFFFF"/>
                          </a:solidFill>
                          <a:effectLst/>
                          <a:latin typeface="Calibri"/>
                        </a:rPr>
                        <a:t>nov-15</a:t>
                      </a:r>
                    </a:p>
                  </a:txBody>
                  <a:tcPr marL="7381" marR="7381" marT="7381" marB="0" anchor="b">
                    <a:lnL>
                      <a:noFill/>
                    </a:lnL>
                    <a:lnR>
                      <a:noFill/>
                    </a:lnR>
                    <a:lnT>
                      <a:noFill/>
                    </a:lnT>
                    <a:lnB>
                      <a:noFill/>
                    </a:lnB>
                    <a:solidFill>
                      <a:srgbClr val="16365C"/>
                    </a:solidFill>
                  </a:tcPr>
                </a:tc>
                <a:tc>
                  <a:txBody>
                    <a:bodyPr/>
                    <a:lstStyle/>
                    <a:p>
                      <a:pPr algn="r" fontAlgn="b"/>
                      <a:r>
                        <a:rPr lang="fr-FR" sz="600" b="1" i="0" u="none" strike="noStrike">
                          <a:solidFill>
                            <a:srgbClr val="FFFFFF"/>
                          </a:solidFill>
                          <a:effectLst/>
                          <a:latin typeface="Calibri"/>
                        </a:rPr>
                        <a:t>déc-15</a:t>
                      </a:r>
                    </a:p>
                  </a:txBody>
                  <a:tcPr marL="7381" marR="7381" marT="7381" marB="0" anchor="b">
                    <a:lnL>
                      <a:noFill/>
                    </a:lnL>
                    <a:lnR>
                      <a:noFill/>
                    </a:lnR>
                    <a:lnT>
                      <a:noFill/>
                    </a:lnT>
                    <a:lnB>
                      <a:noFill/>
                    </a:lnB>
                    <a:solidFill>
                      <a:srgbClr val="16365C"/>
                    </a:solidFill>
                  </a:tcPr>
                </a:tc>
                <a:tc>
                  <a:txBody>
                    <a:bodyPr/>
                    <a:lstStyle/>
                    <a:p>
                      <a:pPr algn="l" fontAlgn="b"/>
                      <a:r>
                        <a:rPr lang="en-US" sz="600" b="1" i="0" u="none" strike="noStrike">
                          <a:solidFill>
                            <a:srgbClr val="FFFFFF"/>
                          </a:solidFill>
                          <a:effectLst/>
                          <a:latin typeface="Calibri"/>
                        </a:rPr>
                        <a:t>total </a:t>
                      </a:r>
                    </a:p>
                  </a:txBody>
                  <a:tcPr marL="7381" marR="7381" marT="7381" marB="0" anchor="b">
                    <a:lnL>
                      <a:noFill/>
                    </a:lnL>
                    <a:lnR>
                      <a:noFill/>
                    </a:lnR>
                    <a:lnT>
                      <a:noFill/>
                    </a:lnT>
                    <a:lnB>
                      <a:noFill/>
                    </a:lnB>
                    <a:solidFill>
                      <a:srgbClr val="16365C"/>
                    </a:solidFill>
                  </a:tcPr>
                </a:tc>
              </a:tr>
              <a:tr h="211691">
                <a:tc>
                  <a:txBody>
                    <a:bodyPr/>
                    <a:lstStyle/>
                    <a:p>
                      <a:pPr algn="l" fontAlgn="b"/>
                      <a:r>
                        <a:rPr lang="fr-FR" sz="600" b="1" i="0" u="none" strike="noStrike">
                          <a:solidFill>
                            <a:srgbClr val="000000"/>
                          </a:solidFill>
                          <a:effectLst/>
                          <a:latin typeface="Calibri"/>
                        </a:rPr>
                        <a:t>revenus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dirty="0">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r>
              <a:tr h="211691">
                <a:tc>
                  <a:txBody>
                    <a:bodyPr/>
                    <a:lstStyle/>
                    <a:p>
                      <a:pPr algn="l" fontAlgn="b"/>
                      <a:r>
                        <a:rPr lang="it-IT" sz="600" b="0" i="0" u="none" strike="noStrike" dirty="0" err="1">
                          <a:solidFill>
                            <a:srgbClr val="000000"/>
                          </a:solidFill>
                          <a:effectLst/>
                          <a:latin typeface="Calibri"/>
                        </a:rPr>
                        <a:t>vente</a:t>
                      </a:r>
                      <a:r>
                        <a:rPr lang="it-IT" sz="600" b="0" i="0" u="none" strike="noStrike" dirty="0">
                          <a:solidFill>
                            <a:srgbClr val="000000"/>
                          </a:solidFill>
                          <a:effectLst/>
                          <a:latin typeface="Calibri"/>
                        </a:rPr>
                        <a:t> </a:t>
                      </a:r>
                      <a:r>
                        <a:rPr lang="it-IT" sz="600" b="0" i="0" u="none" strike="noStrike" dirty="0" err="1">
                          <a:solidFill>
                            <a:srgbClr val="000000"/>
                          </a:solidFill>
                          <a:effectLst/>
                          <a:latin typeface="Calibri"/>
                        </a:rPr>
                        <a:t>licence</a:t>
                      </a:r>
                      <a:r>
                        <a:rPr lang="it-IT" sz="600" b="0" i="0" u="none" strike="noStrike" dirty="0">
                          <a:solidFill>
                            <a:srgbClr val="000000"/>
                          </a:solidFill>
                          <a:effectLst/>
                          <a:latin typeface="Calibri"/>
                        </a:rPr>
                        <a:t> 280€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23 800,00 €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42 000,00 €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56 000,00 €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70 000,00 € </a:t>
                      </a:r>
                    </a:p>
                  </a:txBody>
                  <a:tcPr marL="7381" marR="7381" marT="7381" marB="0" anchor="b">
                    <a:lnL>
                      <a:noFill/>
                    </a:lnL>
                    <a:lnR>
                      <a:noFill/>
                    </a:lnR>
                    <a:lnT>
                      <a:noFill/>
                    </a:lnT>
                    <a:lnB>
                      <a:noFill/>
                    </a:lnB>
                  </a:tcPr>
                </a:tc>
                <a:tc>
                  <a:txBody>
                    <a:bodyPr/>
                    <a:lstStyle/>
                    <a:p>
                      <a:pPr algn="r" fontAlgn="b"/>
                      <a:r>
                        <a:rPr lang="en-US" sz="600" b="0" i="0" u="none" strike="noStrike" dirty="0">
                          <a:solidFill>
                            <a:srgbClr val="000000"/>
                          </a:solidFill>
                          <a:effectLst/>
                          <a:latin typeface="Calibri"/>
                        </a:rPr>
                        <a:t> 28 000,00 €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42 000,00 € </a:t>
                      </a:r>
                    </a:p>
                  </a:txBody>
                  <a:tcPr marL="7381" marR="7381" marT="7381" marB="0" anchor="b">
                    <a:lnL>
                      <a:noFill/>
                    </a:lnL>
                    <a:lnR>
                      <a:noFill/>
                    </a:lnR>
                    <a:lnT>
                      <a:noFill/>
                    </a:lnT>
                    <a:lnB>
                      <a:noFill/>
                    </a:lnB>
                  </a:tcPr>
                </a:tc>
                <a:tc>
                  <a:txBody>
                    <a:bodyPr/>
                    <a:lstStyle/>
                    <a:p>
                      <a:pPr algn="r" fontAlgn="b"/>
                      <a:r>
                        <a:rPr lang="en-US" sz="600" b="0" i="0" u="none" strike="noStrike" dirty="0">
                          <a:solidFill>
                            <a:srgbClr val="000000"/>
                          </a:solidFill>
                          <a:effectLst/>
                          <a:latin typeface="Calibri"/>
                        </a:rPr>
                        <a:t> 33 600,00 €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28 000,00 €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19 600,00 €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385 000,00 € </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passage V1/V2</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1 750,00 €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22 750,00 € </a:t>
                      </a:r>
                    </a:p>
                  </a:txBody>
                  <a:tcPr marL="7381" marR="7381" marT="7381" marB="0" anchor="b">
                    <a:lnL>
                      <a:noFill/>
                    </a:lnL>
                    <a:lnR>
                      <a:noFill/>
                    </a:lnR>
                    <a:lnT>
                      <a:noFill/>
                    </a:lnT>
                    <a:lnB>
                      <a:noFill/>
                    </a:lnB>
                  </a:tcPr>
                </a:tc>
              </a:tr>
              <a:tr h="211691">
                <a:tc>
                  <a:txBody>
                    <a:bodyPr/>
                    <a:lstStyle/>
                    <a:p>
                      <a:pPr algn="l" fontAlgn="b"/>
                      <a:r>
                        <a:rPr lang="it-IT" sz="600" b="0" i="0" u="none" strike="noStrike">
                          <a:solidFill>
                            <a:srgbClr val="000000"/>
                          </a:solidFill>
                          <a:effectLst/>
                          <a:latin typeface="Calibri"/>
                        </a:rPr>
                        <a:t>vente licence 350€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35 000,00 €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52 500,00 €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70 000,00 €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35 000,00 €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105 000,00 €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122 500,00 €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140 000,00 €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157 500,00 €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 717 500,00 € </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publicité </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résultat exercice 2013</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dirty="0">
                          <a:solidFill>
                            <a:srgbClr val="000000"/>
                          </a:solidFill>
                          <a:effectLst/>
                          <a:latin typeface="Calibri"/>
                        </a:rPr>
                        <a:t> 40 200,00 € </a:t>
                      </a:r>
                    </a:p>
                  </a:txBody>
                  <a:tcPr marL="7381" marR="7381" marT="7381" marB="0" anchor="b">
                    <a:lnL>
                      <a:noFill/>
                    </a:lnL>
                    <a:lnR>
                      <a:noFill/>
                    </a:lnR>
                    <a:lnT>
                      <a:noFill/>
                    </a:lnT>
                    <a:lnB>
                      <a:noFill/>
                    </a:lnB>
                  </a:tcPr>
                </a:tc>
              </a:tr>
              <a:tr h="211691">
                <a:tc>
                  <a:txBody>
                    <a:bodyPr/>
                    <a:lstStyle/>
                    <a:p>
                      <a:pPr algn="l" fontAlgn="b"/>
                      <a:r>
                        <a:rPr lang="en-US" sz="600" b="1" i="0" u="none" strike="noStrike">
                          <a:solidFill>
                            <a:srgbClr val="000000"/>
                          </a:solidFill>
                          <a:effectLst/>
                          <a:latin typeface="Calibri"/>
                        </a:rPr>
                        <a:t>total CA</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r" fontAlgn="b"/>
                      <a:r>
                        <a:rPr lang="en-US" sz="600" b="1" i="0" u="none" strike="noStrike">
                          <a:solidFill>
                            <a:srgbClr val="000000"/>
                          </a:solidFill>
                          <a:effectLst/>
                          <a:latin typeface="Calibri"/>
                        </a:rPr>
                        <a:t> 1 165 450,00 € </a:t>
                      </a:r>
                    </a:p>
                  </a:txBody>
                  <a:tcPr marL="7381" marR="7381" marT="7381" marB="0" anchor="b">
                    <a:lnL>
                      <a:noFill/>
                    </a:lnL>
                    <a:lnR>
                      <a:noFill/>
                    </a:lnR>
                    <a:lnT>
                      <a:noFill/>
                    </a:lnT>
                    <a:lnB>
                      <a:noFill/>
                    </a:lnB>
                    <a:solidFill>
                      <a:srgbClr val="00B0F0"/>
                    </a:solidFill>
                  </a:tcPr>
                </a:tc>
              </a:tr>
              <a:tr h="211691">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r>
              <a:tr h="211691">
                <a:tc>
                  <a:txBody>
                    <a:bodyPr/>
                    <a:lstStyle/>
                    <a:p>
                      <a:pPr algn="l" fontAlgn="b"/>
                      <a:r>
                        <a:rPr lang="en-US" sz="600" b="1" i="0" u="none" strike="noStrike">
                          <a:solidFill>
                            <a:srgbClr val="000000"/>
                          </a:solidFill>
                          <a:effectLst/>
                          <a:latin typeface="Calibri"/>
                        </a:rPr>
                        <a:t>Charges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538DD5"/>
                    </a:solidFill>
                  </a:tcPr>
                </a:tc>
              </a:tr>
              <a:tr h="211691">
                <a:tc>
                  <a:txBody>
                    <a:bodyPr/>
                    <a:lstStyle/>
                    <a:p>
                      <a:pPr algn="l" fontAlgn="b"/>
                      <a:r>
                        <a:rPr lang="fr-FR" sz="600" b="0" i="0" u="none" strike="noStrike">
                          <a:solidFill>
                            <a:srgbClr val="000000"/>
                          </a:solidFill>
                          <a:effectLst/>
                          <a:latin typeface="Calibri"/>
                        </a:rPr>
                        <a:t>salaires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10200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122400</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création d'entreprise</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5000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5000</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locaux </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dirty="0">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36000</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comptabilité</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3000</a:t>
                      </a:r>
                    </a:p>
                  </a:txBody>
                  <a:tcPr marL="7381" marR="7381" marT="7381" marB="0" anchor="b">
                    <a:lnL>
                      <a:noFill/>
                    </a:lnL>
                    <a:lnR>
                      <a:noFill/>
                    </a:lnR>
                    <a:lnT>
                      <a:noFill/>
                    </a:lnT>
                    <a:lnB>
                      <a:noFill/>
                    </a:lnB>
                  </a:tcPr>
                </a:tc>
              </a:tr>
              <a:tr h="211691">
                <a:tc>
                  <a:txBody>
                    <a:bodyPr/>
                    <a:lstStyle/>
                    <a:p>
                      <a:pPr algn="l" fontAlgn="b"/>
                      <a:r>
                        <a:rPr lang="en-US" sz="600" b="0" i="0" u="none" strike="noStrike">
                          <a:solidFill>
                            <a:srgbClr val="000000"/>
                          </a:solidFill>
                          <a:effectLst/>
                          <a:latin typeface="Calibri"/>
                        </a:rPr>
                        <a:t>assurance</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a:t>
                      </a:r>
                    </a:p>
                  </a:txBody>
                  <a:tcPr marL="7381" marR="7381" marT="7381" marB="0" anchor="b">
                    <a:lnL>
                      <a:noFill/>
                    </a:lnL>
                    <a:lnR>
                      <a:noFill/>
                    </a:lnR>
                    <a:lnT>
                      <a:noFill/>
                    </a:lnT>
                    <a:lnB>
                      <a:noFill/>
                    </a:lnB>
                  </a:tcPr>
                </a:tc>
              </a:tr>
              <a:tr h="211691">
                <a:tc>
                  <a:txBody>
                    <a:bodyPr/>
                    <a:lstStyle/>
                    <a:p>
                      <a:pPr algn="l" fontAlgn="b"/>
                      <a:r>
                        <a:rPr lang="fr-FR" sz="600" b="0" i="0" u="none" strike="noStrike">
                          <a:solidFill>
                            <a:srgbClr val="000000"/>
                          </a:solidFill>
                          <a:effectLst/>
                          <a:latin typeface="Calibri"/>
                        </a:rPr>
                        <a:t>fonctionnement</a:t>
                      </a: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20000</a:t>
                      </a: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r" fontAlgn="b"/>
                      <a:r>
                        <a:rPr lang="en-US" sz="600" b="0" i="0" u="none" strike="noStrike">
                          <a:solidFill>
                            <a:srgbClr val="000000"/>
                          </a:solidFill>
                          <a:effectLst/>
                          <a:latin typeface="Calibri"/>
                        </a:rPr>
                        <a:t>20000</a:t>
                      </a:r>
                    </a:p>
                  </a:txBody>
                  <a:tcPr marL="7381" marR="7381" marT="7381" marB="0" anchor="b">
                    <a:lnL>
                      <a:noFill/>
                    </a:lnL>
                    <a:lnR>
                      <a:noFill/>
                    </a:lnR>
                    <a:lnT>
                      <a:noFill/>
                    </a:lnT>
                    <a:lnB>
                      <a:noFill/>
                    </a:lnB>
                  </a:tcPr>
                </a:tc>
              </a:tr>
              <a:tr h="211691">
                <a:tc>
                  <a:txBody>
                    <a:bodyPr/>
                    <a:lstStyle/>
                    <a:p>
                      <a:pPr algn="l" fontAlgn="b"/>
                      <a:r>
                        <a:rPr lang="en-US" sz="600" b="1" i="0" u="none" strike="noStrike" dirty="0">
                          <a:solidFill>
                            <a:srgbClr val="000000"/>
                          </a:solidFill>
                          <a:effectLst/>
                          <a:latin typeface="Calibri"/>
                        </a:rPr>
                        <a:t>total charges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l" fontAlgn="b"/>
                      <a:r>
                        <a:rPr lang="en-US" sz="600" b="1" i="0" u="none" strike="noStrike">
                          <a:solidFill>
                            <a:srgbClr val="000000"/>
                          </a:solidFill>
                          <a:effectLst/>
                          <a:latin typeface="Calibri"/>
                        </a:rPr>
                        <a:t> </a:t>
                      </a:r>
                    </a:p>
                  </a:txBody>
                  <a:tcPr marL="7381" marR="7381" marT="7381" marB="0" anchor="b">
                    <a:lnL>
                      <a:noFill/>
                    </a:lnL>
                    <a:lnR>
                      <a:noFill/>
                    </a:lnR>
                    <a:lnT>
                      <a:noFill/>
                    </a:lnT>
                    <a:lnB>
                      <a:noFill/>
                    </a:lnB>
                    <a:solidFill>
                      <a:srgbClr val="00B0F0"/>
                    </a:solidFill>
                  </a:tcPr>
                </a:tc>
                <a:tc>
                  <a:txBody>
                    <a:bodyPr/>
                    <a:lstStyle/>
                    <a:p>
                      <a:pPr algn="r" fontAlgn="b"/>
                      <a:r>
                        <a:rPr lang="en-US" sz="600" b="1" i="0" u="none" strike="noStrike">
                          <a:solidFill>
                            <a:srgbClr val="000000"/>
                          </a:solidFill>
                          <a:effectLst/>
                          <a:latin typeface="Calibri"/>
                        </a:rPr>
                        <a:t>188400</a:t>
                      </a:r>
                    </a:p>
                  </a:txBody>
                  <a:tcPr marL="7381" marR="7381" marT="7381" marB="0" anchor="b">
                    <a:lnL>
                      <a:noFill/>
                    </a:lnL>
                    <a:lnR>
                      <a:noFill/>
                    </a:lnR>
                    <a:lnT>
                      <a:noFill/>
                    </a:lnT>
                    <a:lnB>
                      <a:noFill/>
                    </a:lnB>
                    <a:solidFill>
                      <a:srgbClr val="00B0F0"/>
                    </a:solidFill>
                  </a:tcPr>
                </a:tc>
              </a:tr>
              <a:tr h="211691">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c>
                  <a:txBody>
                    <a:bodyPr/>
                    <a:lstStyle/>
                    <a:p>
                      <a:pPr algn="l" fontAlgn="b"/>
                      <a:endParaRPr lang="en-US" sz="600" b="0" i="0" u="none" strike="noStrike">
                        <a:solidFill>
                          <a:srgbClr val="000000"/>
                        </a:solidFill>
                        <a:effectLst/>
                        <a:latin typeface="Calibri"/>
                      </a:endParaRPr>
                    </a:p>
                  </a:txBody>
                  <a:tcPr marL="7381" marR="7381" marT="7381" marB="0" anchor="b">
                    <a:lnL>
                      <a:noFill/>
                    </a:lnL>
                    <a:lnR>
                      <a:noFill/>
                    </a:lnR>
                    <a:lnT>
                      <a:noFill/>
                    </a:lnT>
                    <a:lnB>
                      <a:noFill/>
                    </a:lnB>
                  </a:tcPr>
                </a:tc>
              </a:tr>
              <a:tr h="211691">
                <a:tc>
                  <a:txBody>
                    <a:bodyPr/>
                    <a:lstStyle/>
                    <a:p>
                      <a:pPr algn="l" fontAlgn="b"/>
                      <a:r>
                        <a:rPr lang="fr-FR" sz="600" b="1" i="0" u="none" strike="noStrike">
                          <a:solidFill>
                            <a:srgbClr val="FFFFFF"/>
                          </a:solidFill>
                          <a:effectLst/>
                          <a:latin typeface="Calibri"/>
                        </a:rPr>
                        <a:t>bénéfice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l" fontAlgn="b"/>
                      <a:r>
                        <a:rPr lang="en-US" sz="600" b="1" i="0" u="none" strike="noStrike">
                          <a:solidFill>
                            <a:srgbClr val="FFFFFF"/>
                          </a:solidFill>
                          <a:effectLst/>
                          <a:latin typeface="Calibri"/>
                        </a:rPr>
                        <a:t> </a:t>
                      </a:r>
                    </a:p>
                  </a:txBody>
                  <a:tcPr marL="7381" marR="7381" marT="7381" marB="0" anchor="b">
                    <a:lnL>
                      <a:noFill/>
                    </a:lnL>
                    <a:lnR>
                      <a:noFill/>
                    </a:lnR>
                    <a:lnT>
                      <a:noFill/>
                    </a:lnT>
                    <a:lnB>
                      <a:noFill/>
                    </a:lnB>
                    <a:solidFill>
                      <a:srgbClr val="C00000"/>
                    </a:solidFill>
                  </a:tcPr>
                </a:tc>
                <a:tc>
                  <a:txBody>
                    <a:bodyPr/>
                    <a:lstStyle/>
                    <a:p>
                      <a:pPr algn="r" fontAlgn="b"/>
                      <a:r>
                        <a:rPr lang="en-US" sz="600" b="1" i="0" u="none" strike="noStrike" dirty="0">
                          <a:solidFill>
                            <a:srgbClr val="FFFFFF"/>
                          </a:solidFill>
                          <a:effectLst/>
                          <a:latin typeface="Calibri"/>
                        </a:rPr>
                        <a:t> 977 050,00 € </a:t>
                      </a:r>
                    </a:p>
                  </a:txBody>
                  <a:tcPr marL="7381" marR="7381" marT="7381" marB="0" anchor="b">
                    <a:lnL>
                      <a:noFill/>
                    </a:lnL>
                    <a:lnR>
                      <a:noFill/>
                    </a:lnR>
                    <a:lnT>
                      <a:noFill/>
                    </a:lnT>
                    <a:lnB>
                      <a:noFill/>
                    </a:lnB>
                    <a:solidFill>
                      <a:srgbClr val="C00000"/>
                    </a:solidFill>
                  </a:tcPr>
                </a:tc>
              </a:tr>
            </a:tbl>
          </a:graphicData>
        </a:graphic>
      </p:graphicFrame>
    </p:spTree>
    <p:extLst>
      <p:ext uri="{BB962C8B-B14F-4D97-AF65-F5344CB8AC3E}">
        <p14:creationId xmlns:p14="http://schemas.microsoft.com/office/powerpoint/2010/main" val="342169711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dirty="0" smtClean="0"/>
              <a:t>Qu’est ce que </a:t>
            </a:r>
            <a:r>
              <a:rPr lang="fr-FR" dirty="0" err="1" smtClean="0"/>
              <a:t>Community</a:t>
            </a:r>
            <a:r>
              <a:rPr lang="fr-FR" dirty="0" smtClean="0"/>
              <a:t> Play 3D peut apporter à IN’TECH INFO?</a:t>
            </a:r>
            <a:endParaRPr lang="fr-FR" dirty="0"/>
          </a:p>
        </p:txBody>
      </p:sp>
      <p:sp>
        <p:nvSpPr>
          <p:cNvPr id="3" name="Slide Number Placeholder 2"/>
          <p:cNvSpPr>
            <a:spLocks noGrp="1"/>
          </p:cNvSpPr>
          <p:nvPr>
            <p:ph type="sldNum" sz="quarter" idx="11"/>
          </p:nvPr>
        </p:nvSpPr>
        <p:spPr/>
        <p:txBody>
          <a:bodyPr/>
          <a:lstStyle/>
          <a:p>
            <a:fld id="{A43AA0B9-C824-488B-B5C8-48648C808F94}" type="slidenum">
              <a:rPr lang="fr-FR" smtClean="0"/>
              <a:pPr/>
              <a:t>24</a:t>
            </a:fld>
            <a:endParaRPr lang="fr-FR"/>
          </a:p>
        </p:txBody>
      </p:sp>
      <p:sp>
        <p:nvSpPr>
          <p:cNvPr id="5" name="Espace réservé du contenu 2"/>
          <p:cNvSpPr txBox="1">
            <a:spLocks/>
          </p:cNvSpPr>
          <p:nvPr/>
        </p:nvSpPr>
        <p:spPr>
          <a:xfrm>
            <a:off x="457200" y="1600200"/>
            <a:ext cx="7467600" cy="4873752"/>
          </a:xfrm>
          <a:prstGeom prst="rect">
            <a:avLst/>
          </a:prstGeom>
        </p:spPr>
        <p:txBody>
          <a:bodyPr/>
          <a:lst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a:lstStyle>
          <a:p>
            <a:r>
              <a:rPr lang="fr-FR" dirty="0" smtClean="0"/>
              <a:t>Vitrine pour l’école</a:t>
            </a:r>
          </a:p>
          <a:p>
            <a:endParaRPr lang="fr-FR" dirty="0" smtClean="0"/>
          </a:p>
          <a:p>
            <a:r>
              <a:rPr lang="fr-FR" dirty="0" smtClean="0"/>
              <a:t>Communication positive (attraction clients potentiels)</a:t>
            </a:r>
          </a:p>
          <a:p>
            <a:endParaRPr lang="fr-FR" dirty="0"/>
          </a:p>
          <a:p>
            <a:r>
              <a:rPr lang="fr-FR" dirty="0" smtClean="0"/>
              <a:t>Renforcement du positionnement d’IN’TECH INFO dans le milieu du jeu vidéo 3D à l’international</a:t>
            </a:r>
          </a:p>
          <a:p>
            <a:endParaRPr lang="fr-FR" dirty="0"/>
          </a:p>
          <a:p>
            <a:r>
              <a:rPr lang="fr-FR" dirty="0" smtClean="0"/>
              <a:t>Mise en avance des compétences de l’école</a:t>
            </a:r>
            <a:endParaRPr lang="fr-FR" dirty="0"/>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1475656" y="2276872"/>
            <a:ext cx="6192688" cy="2123658"/>
          </a:xfrm>
          <a:prstGeom prst="rect">
            <a:avLst/>
          </a:prstGeom>
          <a:noFill/>
        </p:spPr>
        <p:txBody>
          <a:bodyPr wrap="square" rtlCol="0">
            <a:spAutoFit/>
          </a:bodyPr>
          <a:lstStyle/>
          <a:p>
            <a:pPr algn="ctr"/>
            <a:r>
              <a:rPr lang="fr-FR" sz="4400" b="1" dirty="0" smtClean="0">
                <a:solidFill>
                  <a:schemeClr val="tx2">
                    <a:lumMod val="75000"/>
                  </a:schemeClr>
                </a:solidFill>
                <a:effectLst>
                  <a:outerShdw blurRad="38100" dist="38100" dir="2700000" algn="tl">
                    <a:srgbClr val="000000">
                      <a:alpha val="43137"/>
                    </a:srgbClr>
                  </a:outerShdw>
                </a:effectLst>
              </a:rPr>
              <a:t>Présentation générale du marché</a:t>
            </a:r>
            <a:endParaRPr lang="fr-FR" sz="4400" b="1" dirty="0">
              <a:solidFill>
                <a:schemeClr val="tx2">
                  <a:lumMod val="75000"/>
                </a:schemeClr>
              </a:solidFill>
              <a:effectLst>
                <a:outerShdw blurRad="38100" dist="38100" dir="2700000" algn="tl">
                  <a:srgbClr val="000000">
                    <a:alpha val="43137"/>
                  </a:srgbClr>
                </a:outerShdw>
              </a:effectLst>
            </a:endParaRPr>
          </a:p>
        </p:txBody>
      </p:sp>
      <p:sp>
        <p:nvSpPr>
          <p:cNvPr id="2" name="Slide Number Placeholder 1"/>
          <p:cNvSpPr>
            <a:spLocks noGrp="1"/>
          </p:cNvSpPr>
          <p:nvPr>
            <p:ph type="sldNum" sz="quarter" idx="12"/>
          </p:nvPr>
        </p:nvSpPr>
        <p:spPr/>
        <p:txBody>
          <a:bodyPr/>
          <a:lstStyle/>
          <a:p>
            <a:fld id="{A43AA0B9-C824-488B-B5C8-48648C808F94}" type="slidenum">
              <a:rPr lang="fr-FR" smtClean="0"/>
              <a:pPr/>
              <a:t>3</a:t>
            </a:fld>
            <a:endParaRPr lang="fr-FR"/>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Marché du jeu vidéo</a:t>
            </a:r>
            <a:endParaRPr lang="fr-FR" dirty="0"/>
          </a:p>
        </p:txBody>
      </p:sp>
      <p:pic>
        <p:nvPicPr>
          <p:cNvPr id="1026" name="Picture 2"/>
          <p:cNvPicPr>
            <a:picLocks noGrp="1" noChangeAspect="1" noChangeArrowheads="1"/>
          </p:cNvPicPr>
          <p:nvPr>
            <p:ph sz="quarter" idx="1"/>
          </p:nvPr>
        </p:nvPicPr>
        <p:blipFill rotWithShape="1">
          <a:blip r:embed="rId3" cstate="print"/>
          <a:srcRect l="589" r="1309"/>
          <a:stretch/>
        </p:blipFill>
        <p:spPr bwMode="auto">
          <a:xfrm>
            <a:off x="444500" y="1844824"/>
            <a:ext cx="8178800" cy="2740570"/>
          </a:xfrm>
          <a:prstGeom prst="rect">
            <a:avLst/>
          </a:prstGeom>
          <a:noFill/>
          <a:ln w="9525">
            <a:noFill/>
            <a:miter lim="800000"/>
            <a:headEnd/>
            <a:tailEnd/>
          </a:ln>
        </p:spPr>
      </p:pic>
      <p:sp>
        <p:nvSpPr>
          <p:cNvPr id="3" name="Slide Number Placeholder 2"/>
          <p:cNvSpPr>
            <a:spLocks noGrp="1"/>
          </p:cNvSpPr>
          <p:nvPr>
            <p:ph type="sldNum" sz="quarter" idx="15"/>
          </p:nvPr>
        </p:nvSpPr>
        <p:spPr/>
        <p:txBody>
          <a:bodyPr/>
          <a:lstStyle/>
          <a:p>
            <a:fld id="{A43AA0B9-C824-488B-B5C8-48648C808F94}" type="slidenum">
              <a:rPr lang="fr-FR" smtClean="0"/>
              <a:pPr/>
              <a:t>4</a:t>
            </a:fld>
            <a:endParaRPr lang="fr-FR"/>
          </a:p>
        </p:txBody>
      </p:sp>
      <p:sp>
        <p:nvSpPr>
          <p:cNvPr id="5" name="ZoneTexte 4"/>
          <p:cNvSpPr txBox="1"/>
          <p:nvPr/>
        </p:nvSpPr>
        <p:spPr>
          <a:xfrm>
            <a:off x="467544" y="4797152"/>
            <a:ext cx="5400600" cy="369332"/>
          </a:xfrm>
          <a:prstGeom prst="rect">
            <a:avLst/>
          </a:prstGeom>
          <a:noFill/>
        </p:spPr>
        <p:txBody>
          <a:bodyPr wrap="square" rtlCol="0">
            <a:spAutoFit/>
          </a:bodyPr>
          <a:lstStyle/>
          <a:p>
            <a:r>
              <a:rPr lang="fr-FR" dirty="0" smtClean="0"/>
              <a:t>Source: Gartner, Inc.</a:t>
            </a:r>
            <a:endParaRPr lang="fr-FR" dirty="0"/>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Unity</a:t>
            </a:r>
            <a:r>
              <a:rPr lang="fr-FR" dirty="0" smtClean="0"/>
              <a:t> 3D</a:t>
            </a:r>
            <a:endParaRPr lang="fr-FR" dirty="0"/>
          </a:p>
        </p:txBody>
      </p:sp>
      <p:sp>
        <p:nvSpPr>
          <p:cNvPr id="3" name="Espace réservé du contenu 2"/>
          <p:cNvSpPr>
            <a:spLocks noGrp="1"/>
          </p:cNvSpPr>
          <p:nvPr>
            <p:ph sz="quarter" idx="1"/>
          </p:nvPr>
        </p:nvSpPr>
        <p:spPr/>
        <p:txBody>
          <a:bodyPr>
            <a:normAutofit fontScale="92500" lnSpcReduction="20000"/>
          </a:bodyPr>
          <a:lstStyle/>
          <a:p>
            <a:r>
              <a:rPr lang="en-US" dirty="0" smtClean="0"/>
              <a:t>Plus de 300 </a:t>
            </a:r>
            <a:r>
              <a:rPr lang="en-US" dirty="0" err="1" smtClean="0"/>
              <a:t>employés</a:t>
            </a:r>
            <a:r>
              <a:rPr lang="en-US" dirty="0" smtClean="0"/>
              <a:t> </a:t>
            </a:r>
            <a:r>
              <a:rPr lang="en-US" dirty="0" err="1" smtClean="0"/>
              <a:t>dans</a:t>
            </a:r>
            <a:r>
              <a:rPr lang="en-US" dirty="0" smtClean="0"/>
              <a:t> 31 pays </a:t>
            </a:r>
            <a:r>
              <a:rPr lang="en-US" dirty="0" err="1" smtClean="0"/>
              <a:t>différents</a:t>
            </a:r>
            <a:endParaRPr lang="en-US" dirty="0" smtClean="0"/>
          </a:p>
          <a:p>
            <a:endParaRPr lang="en-US" dirty="0" smtClean="0"/>
          </a:p>
          <a:p>
            <a:r>
              <a:rPr lang="en-US" dirty="0" smtClean="0"/>
              <a:t>2 Millions de </a:t>
            </a:r>
            <a:r>
              <a:rPr lang="en-US" dirty="0" err="1" smtClean="0"/>
              <a:t>développeurs</a:t>
            </a:r>
            <a:r>
              <a:rPr lang="en-US" dirty="0" smtClean="0"/>
              <a:t> </a:t>
            </a:r>
            <a:r>
              <a:rPr lang="en-US" dirty="0" err="1" smtClean="0"/>
              <a:t>inscrits</a:t>
            </a:r>
            <a:r>
              <a:rPr lang="en-US" dirty="0" smtClean="0"/>
              <a:t> en 2013</a:t>
            </a:r>
          </a:p>
          <a:p>
            <a:r>
              <a:rPr lang="en-US" dirty="0" smtClean="0"/>
              <a:t>1 Million de </a:t>
            </a:r>
            <a:r>
              <a:rPr lang="en-US" dirty="0" err="1" smtClean="0"/>
              <a:t>développeurs</a:t>
            </a:r>
            <a:r>
              <a:rPr lang="en-US" dirty="0" smtClean="0"/>
              <a:t> </a:t>
            </a:r>
            <a:r>
              <a:rPr lang="en-US" dirty="0" err="1" smtClean="0"/>
              <a:t>inscrits</a:t>
            </a:r>
            <a:r>
              <a:rPr lang="en-US" dirty="0" smtClean="0"/>
              <a:t> en 2012</a:t>
            </a:r>
          </a:p>
          <a:p>
            <a:r>
              <a:rPr lang="en-US" dirty="0" smtClean="0"/>
              <a:t>750 000 </a:t>
            </a:r>
            <a:r>
              <a:rPr lang="en-US" dirty="0" err="1" smtClean="0"/>
              <a:t>développeurs</a:t>
            </a:r>
            <a:r>
              <a:rPr lang="en-US" dirty="0" smtClean="0"/>
              <a:t> </a:t>
            </a:r>
            <a:r>
              <a:rPr lang="en-US" dirty="0" err="1" smtClean="0"/>
              <a:t>inscrits</a:t>
            </a:r>
            <a:r>
              <a:rPr lang="en-US" dirty="0" smtClean="0"/>
              <a:t> en 2011</a:t>
            </a:r>
          </a:p>
          <a:p>
            <a:endParaRPr lang="en-US" dirty="0" smtClean="0"/>
          </a:p>
          <a:p>
            <a:r>
              <a:rPr lang="en-US" dirty="0" err="1" smtClean="0"/>
              <a:t>Développeurs</a:t>
            </a:r>
            <a:r>
              <a:rPr lang="en-US" dirty="0" smtClean="0"/>
              <a:t> </a:t>
            </a:r>
            <a:r>
              <a:rPr lang="en-US" dirty="0" err="1" smtClean="0"/>
              <a:t>actifs</a:t>
            </a:r>
            <a:r>
              <a:rPr lang="en-US" dirty="0" smtClean="0"/>
              <a:t> par </a:t>
            </a:r>
            <a:r>
              <a:rPr lang="en-US" dirty="0" err="1" smtClean="0"/>
              <a:t>mois</a:t>
            </a:r>
            <a:r>
              <a:rPr lang="en-US" dirty="0" smtClean="0"/>
              <a:t> :</a:t>
            </a:r>
            <a:endParaRPr lang="en-US" dirty="0"/>
          </a:p>
          <a:p>
            <a:pPr lvl="1"/>
            <a:r>
              <a:rPr lang="en-US" dirty="0" smtClean="0"/>
              <a:t>En 2011 : ~= 200K</a:t>
            </a:r>
          </a:p>
          <a:p>
            <a:pPr lvl="1"/>
            <a:r>
              <a:rPr lang="en-US" dirty="0" smtClean="0"/>
              <a:t>En 2012: ~= 300K</a:t>
            </a:r>
          </a:p>
          <a:p>
            <a:pPr lvl="1"/>
            <a:r>
              <a:rPr lang="en-US" dirty="0" smtClean="0"/>
              <a:t>En 2013 : ~= 400K</a:t>
            </a:r>
          </a:p>
          <a:p>
            <a:pPr lvl="1"/>
            <a:r>
              <a:rPr lang="en-US" dirty="0" smtClean="0"/>
              <a:t>En 2014 : ~= 500K </a:t>
            </a:r>
          </a:p>
          <a:p>
            <a:endParaRPr lang="fr-FR" dirty="0" smtClean="0"/>
          </a:p>
          <a:p>
            <a:r>
              <a:rPr lang="fr-FR" dirty="0" err="1" smtClean="0"/>
              <a:t>Unity</a:t>
            </a:r>
            <a:r>
              <a:rPr lang="fr-FR" dirty="0" smtClean="0"/>
              <a:t> 3D Pro : 1500$ (+ 1500$ par plateforme supplémentaire (</a:t>
            </a:r>
            <a:r>
              <a:rPr lang="fr-FR" dirty="0" err="1" smtClean="0"/>
              <a:t>iOS</a:t>
            </a:r>
            <a:r>
              <a:rPr lang="fr-FR" dirty="0" smtClean="0"/>
              <a:t>, </a:t>
            </a:r>
            <a:r>
              <a:rPr lang="fr-FR" dirty="0" err="1" smtClean="0"/>
              <a:t>Android</a:t>
            </a:r>
            <a:r>
              <a:rPr lang="fr-FR" dirty="0" smtClean="0"/>
              <a:t>, BB)) et 750$ V3-&gt;V4</a:t>
            </a:r>
            <a:endParaRPr lang="fr-FR"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5</a:t>
            </a:fld>
            <a:endParaRPr lang="fr-FR"/>
          </a:p>
        </p:txBody>
      </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Unity 3D</a:t>
            </a:r>
            <a:endParaRPr lang="en-US" dirty="0"/>
          </a:p>
        </p:txBody>
      </p:sp>
      <p:pic>
        <p:nvPicPr>
          <p:cNvPr id="5" name="Content Placeholder 4" descr="unity-3D.png"/>
          <p:cNvPicPr>
            <a:picLocks noGrp="1" noChangeAspect="1"/>
          </p:cNvPicPr>
          <p:nvPr>
            <p:ph sz="quarter" idx="1"/>
          </p:nvPr>
        </p:nvPicPr>
        <p:blipFill>
          <a:blip r:embed="rId3">
            <a:extLst>
              <a:ext uri="{28A0092B-C50C-407E-A947-70E740481C1C}">
                <a14:useLocalDpi xmlns:a14="http://schemas.microsoft.com/office/drawing/2010/main" val="0"/>
              </a:ext>
            </a:extLst>
          </a:blip>
          <a:srcRect t="511" b="511"/>
          <a:stretch>
            <a:fillRect/>
          </a:stretch>
        </p:blipFill>
        <p:spPr/>
      </p:pic>
      <p:sp>
        <p:nvSpPr>
          <p:cNvPr id="4" name="Slide Number Placeholder 3"/>
          <p:cNvSpPr>
            <a:spLocks noGrp="1"/>
          </p:cNvSpPr>
          <p:nvPr>
            <p:ph type="sldNum" sz="quarter" idx="15"/>
          </p:nvPr>
        </p:nvSpPr>
        <p:spPr/>
        <p:txBody>
          <a:bodyPr/>
          <a:lstStyle/>
          <a:p>
            <a:fld id="{A43AA0B9-C824-488B-B5C8-48648C808F94}" type="slidenum">
              <a:rPr lang="fr-FR" smtClean="0"/>
              <a:pPr/>
              <a:t>6</a:t>
            </a:fld>
            <a:endParaRPr lang="fr-FR"/>
          </a:p>
        </p:txBody>
      </p:sp>
    </p:spTree>
    <p:extLst>
      <p:ext uri="{BB962C8B-B14F-4D97-AF65-F5344CB8AC3E}">
        <p14:creationId xmlns:p14="http://schemas.microsoft.com/office/powerpoint/2010/main" val="3375707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Unity 3D</a:t>
            </a:r>
            <a:endParaRPr lang="en-US"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7</a:t>
            </a:fld>
            <a:endParaRPr lang="fr-FR"/>
          </a:p>
        </p:txBody>
      </p:sp>
      <p:pic>
        <p:nvPicPr>
          <p:cNvPr id="6" name="Content Placeholder 5" descr="substance-Before_13.png"/>
          <p:cNvPicPr>
            <a:picLocks noGrp="1" noChangeAspect="1"/>
          </p:cNvPicPr>
          <p:nvPr>
            <p:ph sz="quarter" idx="1"/>
          </p:nvPr>
        </p:nvPicPr>
        <p:blipFill>
          <a:blip r:embed="rId2">
            <a:extLst>
              <a:ext uri="{28A0092B-C50C-407E-A947-70E740481C1C}">
                <a14:useLocalDpi xmlns:a14="http://schemas.microsoft.com/office/drawing/2010/main" val="0"/>
              </a:ext>
            </a:extLst>
          </a:blip>
          <a:srcRect l="3713" r="3713"/>
          <a:stretch>
            <a:fillRect/>
          </a:stretch>
        </p:blipFill>
        <p:spPr/>
      </p:pic>
    </p:spTree>
    <p:extLst>
      <p:ext uri="{BB962C8B-B14F-4D97-AF65-F5344CB8AC3E}">
        <p14:creationId xmlns:p14="http://schemas.microsoft.com/office/powerpoint/2010/main" val="4188209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Unity 3D</a:t>
            </a:r>
            <a:endParaRPr lang="en-US" dirty="0"/>
          </a:p>
        </p:txBody>
      </p:sp>
      <p:sp>
        <p:nvSpPr>
          <p:cNvPr id="4" name="Slide Number Placeholder 3"/>
          <p:cNvSpPr>
            <a:spLocks noGrp="1"/>
          </p:cNvSpPr>
          <p:nvPr>
            <p:ph type="sldNum" sz="quarter" idx="15"/>
          </p:nvPr>
        </p:nvSpPr>
        <p:spPr/>
        <p:txBody>
          <a:bodyPr/>
          <a:lstStyle/>
          <a:p>
            <a:fld id="{A43AA0B9-C824-488B-B5C8-48648C808F94}" type="slidenum">
              <a:rPr lang="fr-FR" smtClean="0"/>
              <a:pPr/>
              <a:t>8</a:t>
            </a:fld>
            <a:endParaRPr lang="fr-FR"/>
          </a:p>
        </p:txBody>
      </p:sp>
      <p:pic>
        <p:nvPicPr>
          <p:cNvPr id="5" name="Content Placeholder 4" descr="r1NLQ4ku.jpg"/>
          <p:cNvPicPr>
            <a:picLocks noGrp="1" noChangeAspect="1"/>
          </p:cNvPicPr>
          <p:nvPr>
            <p:ph sz="quarter" idx="1"/>
          </p:nvPr>
        </p:nvPicPr>
        <p:blipFill>
          <a:blip r:embed="rId2">
            <a:extLst>
              <a:ext uri="{28A0092B-C50C-407E-A947-70E740481C1C}">
                <a14:useLocalDpi xmlns:a14="http://schemas.microsoft.com/office/drawing/2010/main" val="0"/>
              </a:ext>
            </a:extLst>
          </a:blip>
          <a:srcRect l="13870" r="13870"/>
          <a:stretch>
            <a:fillRect/>
          </a:stretch>
        </p:blipFill>
        <p:spPr/>
      </p:pic>
    </p:spTree>
    <p:extLst>
      <p:ext uri="{BB962C8B-B14F-4D97-AF65-F5344CB8AC3E}">
        <p14:creationId xmlns:p14="http://schemas.microsoft.com/office/powerpoint/2010/main" val="35965601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p:cNvSpPr txBox="1"/>
          <p:nvPr/>
        </p:nvSpPr>
        <p:spPr>
          <a:xfrm>
            <a:off x="1043608" y="2348880"/>
            <a:ext cx="7056784" cy="2123658"/>
          </a:xfrm>
          <a:prstGeom prst="rect">
            <a:avLst/>
          </a:prstGeom>
          <a:noFill/>
        </p:spPr>
        <p:txBody>
          <a:bodyPr wrap="square" rtlCol="0">
            <a:spAutoFit/>
          </a:bodyPr>
          <a:lstStyle/>
          <a:p>
            <a:pPr algn="ctr"/>
            <a:r>
              <a:rPr lang="fr-FR" sz="4400" b="1" dirty="0" smtClean="0">
                <a:solidFill>
                  <a:schemeClr val="tx2">
                    <a:lumMod val="75000"/>
                  </a:schemeClr>
                </a:solidFill>
                <a:effectLst>
                  <a:outerShdw blurRad="38100" dist="38100" dir="2700000" algn="tl">
                    <a:srgbClr val="000000">
                      <a:alpha val="43137"/>
                    </a:srgbClr>
                  </a:outerShdw>
                </a:effectLst>
              </a:rPr>
              <a:t>Que pouvons-nous apporter au marché actuel?</a:t>
            </a:r>
            <a:endParaRPr lang="fr-FR" sz="4400" b="1" dirty="0">
              <a:solidFill>
                <a:schemeClr val="tx2">
                  <a:lumMod val="75000"/>
                </a:schemeClr>
              </a:solidFill>
              <a:effectLst>
                <a:outerShdw blurRad="38100" dist="38100" dir="2700000" algn="tl">
                  <a:srgbClr val="000000">
                    <a:alpha val="43137"/>
                  </a:srgbClr>
                </a:outerShdw>
              </a:effectLst>
            </a:endParaRPr>
          </a:p>
        </p:txBody>
      </p:sp>
      <p:sp>
        <p:nvSpPr>
          <p:cNvPr id="2" name="Slide Number Placeholder 1"/>
          <p:cNvSpPr>
            <a:spLocks noGrp="1"/>
          </p:cNvSpPr>
          <p:nvPr>
            <p:ph type="sldNum" sz="quarter" idx="12"/>
          </p:nvPr>
        </p:nvSpPr>
        <p:spPr/>
        <p:txBody>
          <a:bodyPr/>
          <a:lstStyle/>
          <a:p>
            <a:fld id="{A43AA0B9-C824-488B-B5C8-48648C808F94}" type="slidenum">
              <a:rPr lang="fr-FR" smtClean="0"/>
              <a:pPr/>
              <a:t>9</a:t>
            </a:fld>
            <a:endParaRPr lang="fr-FR"/>
          </a:p>
        </p:txBody>
      </p:sp>
    </p:spTree>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Personnalisé 4">
      <a:dk1>
        <a:sysClr val="windowText" lastClr="000000"/>
      </a:dk1>
      <a:lt1>
        <a:sysClr val="window" lastClr="FFFFFF"/>
      </a:lt1>
      <a:dk2>
        <a:srgbClr val="575F6D"/>
      </a:dk2>
      <a:lt2>
        <a:srgbClr val="FFF39D"/>
      </a:lt2>
      <a:accent1>
        <a:srgbClr val="1D212D"/>
      </a:accent1>
      <a:accent2>
        <a:srgbClr val="7598D9"/>
      </a:accent2>
      <a:accent3>
        <a:srgbClr val="0042C7"/>
      </a:accent3>
      <a:accent4>
        <a:srgbClr val="ACC1E8"/>
      </a:accent4>
      <a:accent5>
        <a:srgbClr val="AEBAD5"/>
      </a:accent5>
      <a:accent6>
        <a:srgbClr val="777C84"/>
      </a:accent6>
      <a:hlink>
        <a:srgbClr val="002060"/>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2461</TotalTime>
  <Words>1625</Words>
  <Application>Microsoft Macintosh PowerPoint</Application>
  <PresentationFormat>On-screen Show (4:3)</PresentationFormat>
  <Paragraphs>548</Paragraphs>
  <Slides>24</Slides>
  <Notes>19</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Oriel</vt:lpstr>
      <vt:lpstr>Community Play 3D</vt:lpstr>
      <vt:lpstr>Sommaire </vt:lpstr>
      <vt:lpstr>PowerPoint Presentation</vt:lpstr>
      <vt:lpstr>Marché du jeu vidéo</vt:lpstr>
      <vt:lpstr>Unity 3D</vt:lpstr>
      <vt:lpstr>Unity 3D</vt:lpstr>
      <vt:lpstr>Unity 3D</vt:lpstr>
      <vt:lpstr>Unity 3D</vt:lpstr>
      <vt:lpstr>PowerPoint Presentation</vt:lpstr>
      <vt:lpstr>Présentation du projet</vt:lpstr>
      <vt:lpstr>Gestion/Création complète d’environnements et animations</vt:lpstr>
      <vt:lpstr>Gestion des effets les plus complexes</vt:lpstr>
      <vt:lpstr>Gestion de l’éclairage et shading haute qualité</vt:lpstr>
      <vt:lpstr>PowerPoint Presentation</vt:lpstr>
      <vt:lpstr>Formule V1 </vt:lpstr>
      <vt:lpstr>Formule V2</vt:lpstr>
      <vt:lpstr>SWOT Technique Projet</vt:lpstr>
      <vt:lpstr>Promotion du produit</vt:lpstr>
      <vt:lpstr>Plan de communication</vt:lpstr>
      <vt:lpstr>Plan de communication </vt:lpstr>
      <vt:lpstr>Commercialisation du produit</vt:lpstr>
      <vt:lpstr>Business plan </vt:lpstr>
      <vt:lpstr>Business plan </vt:lpstr>
      <vt:lpstr>Qu’est ce que Community Play 3D peut apporter à IN’TECH INFO?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Fiona</dc:creator>
  <cp:lastModifiedBy>Julien Moreau-Mathis</cp:lastModifiedBy>
  <cp:revision>390</cp:revision>
  <dcterms:created xsi:type="dcterms:W3CDTF">2013-12-23T15:51:22Z</dcterms:created>
  <dcterms:modified xsi:type="dcterms:W3CDTF">2014-03-04T03:28:43Z</dcterms:modified>
</cp:coreProperties>
</file>

<file path=docProps/thumbnail.jpeg>
</file>